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8"/>
  </p:notesMasterIdLst>
  <p:sldIdLst>
    <p:sldId id="707" r:id="rId2"/>
    <p:sldId id="436" r:id="rId3"/>
    <p:sldId id="445" r:id="rId4"/>
    <p:sldId id="491" r:id="rId5"/>
    <p:sldId id="586" r:id="rId6"/>
    <p:sldId id="585" r:id="rId7"/>
    <p:sldId id="708" r:id="rId8"/>
    <p:sldId id="709" r:id="rId9"/>
    <p:sldId id="710" r:id="rId10"/>
    <p:sldId id="492" r:id="rId11"/>
    <p:sldId id="590" r:id="rId12"/>
    <p:sldId id="592" r:id="rId13"/>
    <p:sldId id="593" r:id="rId14"/>
    <p:sldId id="594" r:id="rId15"/>
    <p:sldId id="591" r:id="rId16"/>
    <p:sldId id="595" r:id="rId17"/>
    <p:sldId id="597" r:id="rId18"/>
    <p:sldId id="596" r:id="rId19"/>
    <p:sldId id="598" r:id="rId20"/>
    <p:sldId id="599" r:id="rId21"/>
    <p:sldId id="600" r:id="rId22"/>
    <p:sldId id="601" r:id="rId23"/>
    <p:sldId id="704" r:id="rId24"/>
    <p:sldId id="602" r:id="rId25"/>
    <p:sldId id="603" r:id="rId26"/>
    <p:sldId id="604" r:id="rId27"/>
    <p:sldId id="605" r:id="rId28"/>
    <p:sldId id="606" r:id="rId29"/>
    <p:sldId id="493" r:id="rId30"/>
    <p:sldId id="711" r:id="rId31"/>
    <p:sldId id="609" r:id="rId32"/>
    <p:sldId id="712" r:id="rId33"/>
    <p:sldId id="607" r:id="rId34"/>
    <p:sldId id="611" r:id="rId35"/>
    <p:sldId id="612" r:id="rId36"/>
    <p:sldId id="613" r:id="rId37"/>
    <p:sldId id="614" r:id="rId38"/>
    <p:sldId id="615" r:id="rId39"/>
    <p:sldId id="713" r:id="rId40"/>
    <p:sldId id="765" r:id="rId41"/>
    <p:sldId id="714" r:id="rId42"/>
    <p:sldId id="620" r:id="rId43"/>
    <p:sldId id="618" r:id="rId44"/>
    <p:sldId id="621" r:id="rId45"/>
    <p:sldId id="715" r:id="rId46"/>
    <p:sldId id="716" r:id="rId47"/>
    <p:sldId id="717" r:id="rId48"/>
    <p:sldId id="718" r:id="rId49"/>
    <p:sldId id="719" r:id="rId50"/>
    <p:sldId id="627" r:id="rId51"/>
    <p:sldId id="628" r:id="rId52"/>
    <p:sldId id="720" r:id="rId53"/>
    <p:sldId id="721" r:id="rId54"/>
    <p:sldId id="631" r:id="rId55"/>
    <p:sldId id="766" r:id="rId56"/>
    <p:sldId id="722" r:id="rId57"/>
    <p:sldId id="633" r:id="rId58"/>
    <p:sldId id="723" r:id="rId59"/>
    <p:sldId id="724" r:id="rId60"/>
    <p:sldId id="636" r:id="rId61"/>
    <p:sldId id="637" r:id="rId62"/>
    <p:sldId id="725" r:id="rId63"/>
    <p:sldId id="639" r:id="rId64"/>
    <p:sldId id="726" r:id="rId65"/>
    <p:sldId id="727" r:id="rId66"/>
    <p:sldId id="728" r:id="rId67"/>
    <p:sldId id="729" r:id="rId68"/>
    <p:sldId id="730" r:id="rId69"/>
    <p:sldId id="645" r:id="rId70"/>
    <p:sldId id="731" r:id="rId71"/>
    <p:sldId id="732" r:id="rId72"/>
    <p:sldId id="733" r:id="rId73"/>
    <p:sldId id="734" r:id="rId74"/>
    <p:sldId id="735" r:id="rId75"/>
    <p:sldId id="736" r:id="rId76"/>
    <p:sldId id="652" r:id="rId77"/>
    <p:sldId id="737" r:id="rId78"/>
    <p:sldId id="738" r:id="rId79"/>
    <p:sldId id="739" r:id="rId80"/>
    <p:sldId id="657" r:id="rId81"/>
    <p:sldId id="740" r:id="rId82"/>
    <p:sldId id="767" r:id="rId83"/>
    <p:sldId id="768" r:id="rId84"/>
    <p:sldId id="769" r:id="rId85"/>
    <p:sldId id="770" r:id="rId86"/>
    <p:sldId id="658" r:id="rId87"/>
    <p:sldId id="741" r:id="rId88"/>
    <p:sldId id="742" r:id="rId89"/>
    <p:sldId id="771" r:id="rId90"/>
    <p:sldId id="743" r:id="rId91"/>
    <p:sldId id="744" r:id="rId92"/>
    <p:sldId id="745" r:id="rId93"/>
    <p:sldId id="746" r:id="rId94"/>
    <p:sldId id="747" r:id="rId95"/>
    <p:sldId id="667" r:id="rId96"/>
    <p:sldId id="748" r:id="rId97"/>
    <p:sldId id="749" r:id="rId98"/>
    <p:sldId id="671" r:id="rId99"/>
    <p:sldId id="750" r:id="rId100"/>
    <p:sldId id="672" r:id="rId101"/>
    <p:sldId id="673" r:id="rId102"/>
    <p:sldId id="674" r:id="rId103"/>
    <p:sldId id="751" r:id="rId104"/>
    <p:sldId id="752" r:id="rId105"/>
    <p:sldId id="753" r:id="rId106"/>
    <p:sldId id="678" r:id="rId107"/>
    <p:sldId id="754" r:id="rId108"/>
    <p:sldId id="755" r:id="rId109"/>
    <p:sldId id="756" r:id="rId110"/>
    <p:sldId id="495" r:id="rId111"/>
    <p:sldId id="757" r:id="rId112"/>
    <p:sldId id="758" r:id="rId113"/>
    <p:sldId id="759" r:id="rId114"/>
    <p:sldId id="760" r:id="rId115"/>
    <p:sldId id="761" r:id="rId116"/>
    <p:sldId id="762" r:id="rId117"/>
    <p:sldId id="763" r:id="rId118"/>
    <p:sldId id="689" r:id="rId119"/>
    <p:sldId id="690" r:id="rId120"/>
    <p:sldId id="772" r:id="rId121"/>
    <p:sldId id="691" r:id="rId122"/>
    <p:sldId id="692" r:id="rId123"/>
    <p:sldId id="693" r:id="rId124"/>
    <p:sldId id="694" r:id="rId125"/>
    <p:sldId id="695" r:id="rId126"/>
    <p:sldId id="696" r:id="rId127"/>
    <p:sldId id="697" r:id="rId128"/>
    <p:sldId id="764" r:id="rId129"/>
    <p:sldId id="699" r:id="rId130"/>
    <p:sldId id="700" r:id="rId131"/>
    <p:sldId id="512" r:id="rId132"/>
    <p:sldId id="703" r:id="rId133"/>
    <p:sldId id="702" r:id="rId134"/>
    <p:sldId id="517" r:id="rId135"/>
    <p:sldId id="518" r:id="rId136"/>
    <p:sldId id="454" r:id="rId1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514B"/>
    <a:srgbClr val="0000FF"/>
    <a:srgbClr val="056A9D"/>
    <a:srgbClr val="FBEEED"/>
    <a:srgbClr val="E2857E"/>
    <a:srgbClr val="FFFFFF"/>
    <a:srgbClr val="66CCFF"/>
    <a:srgbClr val="401254"/>
    <a:srgbClr val="CCFF99"/>
    <a:srgbClr val="210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129" d="100"/>
          <a:sy n="129" d="100"/>
        </p:scale>
        <p:origin x="1411" y="9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2215021" y="629398"/>
            <a:ext cx="2829337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(3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판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 smtClean="0">
                <a:solidFill>
                  <a:prstClr val="black"/>
                </a:solidFill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8" y="703737"/>
            <a:ext cx="1237443" cy="2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9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297475" y="1140544"/>
            <a:ext cx="8550000" cy="5543705"/>
          </a:xfrm>
        </p:spPr>
        <p:txBody>
          <a:bodyPr>
            <a:normAutofit/>
          </a:bodyPr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u"/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buClr>
                <a:schemeClr val="tx2"/>
              </a:buClr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5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7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D9D1D5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21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296523" y="980727"/>
            <a:ext cx="855095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96523" y="158476"/>
            <a:ext cx="8550952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3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1" r:id="rId4"/>
    <p:sldLayoutId id="2147483703" r:id="rId5"/>
  </p:sldLayoutIdLst>
  <p:txStyles>
    <p:titleStyle>
      <a:lvl1pPr algn="ctr" defTabSz="914400" rtl="0" eaLnBrk="1" latinLnBrk="1" hangingPunct="1">
        <a:spcBef>
          <a:spcPct val="0"/>
        </a:spcBef>
        <a:buNone/>
        <a:defRPr lang="ko-KR" altLang="en-US" sz="3200" b="1" kern="1200" dirty="0">
          <a:solidFill>
            <a:schemeClr val="tx2">
              <a:lumMod val="75000"/>
            </a:schemeClr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v"/>
        <a:tabLst/>
        <a:defRPr sz="2300" kern="1200" baseline="0">
          <a:solidFill>
            <a:srgbClr val="056A9D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smtClean="0">
                <a:solidFill>
                  <a:srgbClr val="FF0000"/>
                </a:solidFill>
                <a:ea typeface="맑은 고딕" pitchFamily="50" charset="-127"/>
              </a:rPr>
              <a:t>]</a:t>
            </a:r>
            <a:endParaRPr kumimoji="0" lang="en-US" altLang="ko-KR" sz="1400" b="1" dirty="0">
              <a:solidFill>
                <a:srgbClr val="FF0000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9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SQL</a:t>
            </a:r>
            <a:r>
              <a:rPr lang="ko-KR" altLang="en-US" dirty="0"/>
              <a:t>을</a:t>
            </a:r>
            <a:r>
              <a:rPr lang="ko-KR" altLang="en-US" dirty="0" smtClean="0"/>
              <a:t> 이용한 데이터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SQL</a:t>
            </a:r>
            <a:r>
              <a:rPr lang="ko-KR" altLang="en-US" dirty="0"/>
              <a:t>의 데이터 정의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구조의 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ko-KR" altLang="en-US" dirty="0" smtClean="0">
                <a:sym typeface="Wingdings 2"/>
              </a:rPr>
              <a:t>삭제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2434841"/>
            <a:ext cx="5985665" cy="39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왼쪽 대괄호 4"/>
          <p:cNvSpPr/>
          <p:nvPr/>
        </p:nvSpPr>
        <p:spPr>
          <a:xfrm>
            <a:off x="1061610" y="2723852"/>
            <a:ext cx="315035" cy="2295255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0755" y="3612337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2393885"/>
            <a:ext cx="6300700" cy="1308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4399981"/>
            <a:ext cx="6478008" cy="1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6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데이터 삽입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문을 이용해 다른 테이블에서 검색한 데이터를 삽입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1"/>
          <a:stretch/>
        </p:blipFill>
        <p:spPr>
          <a:xfrm>
            <a:off x="1166078" y="2663915"/>
            <a:ext cx="4103500" cy="1395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8"/>
          <a:stretch/>
        </p:blipFill>
        <p:spPr>
          <a:xfrm>
            <a:off x="1148824" y="4194085"/>
            <a:ext cx="4103500" cy="182377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752020" y="3241501"/>
            <a:ext cx="4095455" cy="1195255"/>
          </a:xfrm>
          <a:prstGeom prst="wedgeRoundRectCallout">
            <a:avLst>
              <a:gd name="adj1" fmla="val -36174"/>
              <a:gd name="adj2" fmla="val 73247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한빛제과에서</a:t>
            </a:r>
            <a:r>
              <a:rPr lang="ko-KR" altLang="en-US" sz="1600" dirty="0" smtClean="0">
                <a:solidFill>
                  <a:schemeClr val="tx1"/>
                </a:solidFill>
              </a:rPr>
              <a:t> 제조한 제품의 제품명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재고량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단가를 제품 테이블에서 검색하여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한빛제품</a:t>
            </a:r>
            <a:r>
              <a:rPr lang="ko-KR" altLang="en-US" sz="1600" dirty="0" smtClean="0">
                <a:solidFill>
                  <a:schemeClr val="tx1"/>
                </a:solidFill>
              </a:rPr>
              <a:t> 테이블에 삽입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테이블에 저장된 </a:t>
            </a:r>
            <a:r>
              <a:rPr lang="ko-KR" altLang="en-US" dirty="0" err="1" smtClean="0"/>
              <a:t>투플에서</a:t>
            </a:r>
            <a:r>
              <a:rPr lang="ko-KR" altLang="en-US" dirty="0" smtClean="0"/>
              <a:t> 특정 속성의 값을 수정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3200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SET </a:t>
            </a:r>
            <a:r>
              <a:rPr lang="ko-KR" altLang="en-US" dirty="0" smtClean="0"/>
              <a:t>키워드 다음에 속성 값을 어떻게 수정할 것인지를 지정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제시된 조건을 만족하는 </a:t>
            </a:r>
            <a:r>
              <a:rPr lang="ko-KR" altLang="en-US" dirty="0" err="1" smtClean="0"/>
              <a:t>투플만</a:t>
            </a:r>
            <a:r>
              <a:rPr lang="ko-KR" altLang="en-US" dirty="0" smtClean="0"/>
              <a:t> 속성 값을 수정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절을 생략하면 테이블에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대상으로 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46"/>
          <a:stretch/>
        </p:blipFill>
        <p:spPr>
          <a:xfrm>
            <a:off x="881589" y="2232113"/>
            <a:ext cx="5760641" cy="16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898830"/>
            <a:ext cx="7870875" cy="9320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3222068"/>
            <a:ext cx="7835497" cy="214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1808820"/>
            <a:ext cx="8212463" cy="37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746575" y="1673805"/>
            <a:ext cx="7200799" cy="5104928"/>
            <a:chOff x="746576" y="1780094"/>
            <a:chExt cx="7110790" cy="50436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76" y="1780094"/>
              <a:ext cx="7110790" cy="118934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76" y="2964228"/>
              <a:ext cx="5401795" cy="3859510"/>
            </a:xfrm>
            <a:prstGeom prst="rect">
              <a:avLst/>
            </a:prstGeom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4842030" y="3147311"/>
            <a:ext cx="3420380" cy="765085"/>
          </a:xfrm>
          <a:prstGeom prst="wedgeRoundRectCallout">
            <a:avLst>
              <a:gd name="adj1" fmla="val -59145"/>
              <a:gd name="adj2" fmla="val -3842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포함한 </a:t>
            </a:r>
            <a:r>
              <a:rPr lang="en-US" altLang="ko-KR" sz="1600" dirty="0" smtClean="0">
                <a:solidFill>
                  <a:schemeClr val="tx1"/>
                </a:solidFill>
              </a:rPr>
              <a:t>UPDATE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33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테이블에 저장된 데이터를 삭제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5">
              <a:lnSpc>
                <a:spcPct val="150000"/>
              </a:lnSpc>
            </a:pPr>
            <a:endParaRPr lang="en-US" altLang="ko-KR" sz="1050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제시한 조건을 만족하는 </a:t>
            </a:r>
            <a:r>
              <a:rPr lang="ko-KR" altLang="en-US" dirty="0" err="1" smtClean="0"/>
              <a:t>투플만</a:t>
            </a:r>
            <a:r>
              <a:rPr lang="ko-KR" altLang="en-US" dirty="0" smtClean="0"/>
              <a:t> 삭제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절을 생략하면 테이블에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삭제해 빈 테이블이 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7"/>
          <a:stretch/>
        </p:blipFill>
        <p:spPr>
          <a:xfrm>
            <a:off x="881590" y="2168860"/>
            <a:ext cx="4095456" cy="16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9" y="1652373"/>
            <a:ext cx="7200801" cy="49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680504"/>
            <a:ext cx="6570730" cy="2887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4748898"/>
            <a:ext cx="5985665" cy="1846641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797025" y="2933945"/>
            <a:ext cx="3373629" cy="585065"/>
          </a:xfrm>
          <a:prstGeom prst="wedgeRoundRectCallout">
            <a:avLst>
              <a:gd name="adj1" fmla="val -38156"/>
              <a:gd name="adj2" fmla="val 9910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포함한 </a:t>
            </a:r>
            <a:r>
              <a:rPr lang="en-US" altLang="ko-KR" sz="1600" dirty="0" smtClean="0">
                <a:solidFill>
                  <a:schemeClr val="tx1"/>
                </a:solidFill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6" y="1763815"/>
            <a:ext cx="7995139" cy="306034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436985" y="3279313"/>
            <a:ext cx="4320480" cy="626915"/>
          </a:xfrm>
          <a:prstGeom prst="wedgeRoundRectCallout">
            <a:avLst>
              <a:gd name="adj1" fmla="val -33731"/>
              <a:gd name="adj2" fmla="val 131442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빈 테이블이 남게 됨</a:t>
            </a:r>
            <a:r>
              <a:rPr lang="en-US" altLang="ko-KR" sz="1600" dirty="0" smtClean="0">
                <a:solidFill>
                  <a:schemeClr val="tx1"/>
                </a:solidFill>
              </a:rPr>
              <a:t>, DROP TABLE</a:t>
            </a:r>
            <a:r>
              <a:rPr lang="ko-KR" altLang="en-US" sz="1600" dirty="0" smtClean="0">
                <a:solidFill>
                  <a:schemeClr val="tx1"/>
                </a:solidFill>
              </a:rPr>
              <a:t>과는 다름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8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테이블 생성 </a:t>
            </a:r>
            <a:r>
              <a:rPr lang="en-US" altLang="ko-KR" dirty="0" smtClean="0"/>
              <a:t>: CREATE TABLE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10123" y="5184195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dirty="0" smtClean="0">
                <a:sym typeface="Wingdings"/>
              </a:rPr>
              <a:t> </a:t>
            </a:r>
            <a:r>
              <a:rPr lang="en-US" altLang="ko-KR" dirty="0" smtClean="0"/>
              <a:t>[ ]</a:t>
            </a:r>
            <a:r>
              <a:rPr lang="ko-KR" altLang="en-US" dirty="0" smtClean="0"/>
              <a:t>의 내용은 생략이 가능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0123" y="5629599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dirty="0" smtClean="0">
                <a:sym typeface="Wingdings"/>
              </a:rPr>
              <a:t> SQL </a:t>
            </a:r>
            <a:r>
              <a:rPr lang="ko-KR" altLang="en-US" dirty="0" smtClean="0">
                <a:sym typeface="Wingdings"/>
              </a:rPr>
              <a:t>문은 세미콜론</a:t>
            </a:r>
            <a:r>
              <a:rPr lang="en-US" altLang="ko-KR" dirty="0" smtClean="0">
                <a:sym typeface="Wingdings"/>
              </a:rPr>
              <a:t>(;)</a:t>
            </a:r>
            <a:r>
              <a:rPr lang="ko-KR" altLang="en-US" dirty="0" smtClean="0">
                <a:sym typeface="Wingdings"/>
              </a:rPr>
              <a:t>으로</a:t>
            </a:r>
            <a:r>
              <a:rPr lang="en-US" altLang="ko-KR" dirty="0" smtClean="0">
                <a:sym typeface="Wingdings"/>
              </a:rPr>
              <a:t> </a:t>
            </a:r>
            <a:r>
              <a:rPr lang="ko-KR" altLang="en-US" dirty="0" smtClean="0">
                <a:sym typeface="Wingdings"/>
              </a:rPr>
              <a:t>문장의 끝을 표시</a:t>
            </a:r>
            <a:endParaRPr lang="en-US" altLang="ko-KR" dirty="0" smtClean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123" y="6060776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dirty="0" smtClean="0">
                <a:sym typeface="Wingdings"/>
              </a:rPr>
              <a:t> SQL </a:t>
            </a:r>
            <a:r>
              <a:rPr lang="ko-KR" altLang="en-US" dirty="0" smtClean="0">
                <a:sym typeface="Wingdings"/>
              </a:rPr>
              <a:t>문은 대소문자를 구분하지 않음</a:t>
            </a:r>
            <a:endParaRPr lang="en-US" altLang="ko-KR" dirty="0" smtClean="0">
              <a:sym typeface="Wingding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5"/>
          <a:stretch/>
        </p:blipFill>
        <p:spPr>
          <a:xfrm>
            <a:off x="514421" y="1673805"/>
            <a:ext cx="8288049" cy="33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140544"/>
            <a:ext cx="8910040" cy="5543705"/>
          </a:xfrm>
        </p:spPr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다른 </a:t>
            </a:r>
            <a:r>
              <a:rPr lang="ko-KR" altLang="en-US" dirty="0"/>
              <a:t>테이블을 기반으로 만들어진 가상 </a:t>
            </a:r>
            <a:r>
              <a:rPr lang="ko-KR" altLang="en-US" dirty="0" smtClean="0"/>
              <a:t>테이블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데이터를 실제로 저장하지 않고 논리적으로만 존재하는 테이블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 테이블과 동일한 방법으로 사용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뷰를 통해 기본 테이블의 내용을 쉽게 검색할 수는 있지만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기본 테이블의 내용을 바꾸는 작업은 제한적으로 이루어짐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기본 테이블</a:t>
            </a:r>
            <a:r>
              <a:rPr lang="en-US" altLang="ko-KR" dirty="0" smtClean="0"/>
              <a:t>: </a:t>
            </a:r>
            <a:r>
              <a:rPr lang="ko-KR" altLang="en-US" dirty="0" smtClean="0"/>
              <a:t>뷰를 만드는데 기반이 되는 물리적인 테이블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다른 뷰를 기반으로 </a:t>
            </a:r>
            <a:r>
              <a:rPr lang="ko-KR" altLang="en-US" dirty="0"/>
              <a:t>새로운 뷰를 만드는 것도 </a:t>
            </a:r>
            <a:r>
              <a:rPr lang="ko-KR" altLang="en-US" dirty="0" smtClean="0"/>
              <a:t>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70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140544"/>
            <a:ext cx="8910040" cy="5543705"/>
          </a:xfrm>
        </p:spPr>
        <p:txBody>
          <a:bodyPr/>
          <a:lstStyle/>
          <a:p>
            <a:r>
              <a:rPr lang="ko-KR" altLang="en-US" dirty="0"/>
              <a:t>뷰는 기본 테이블을 들여다 볼 수 있는 </a:t>
            </a:r>
            <a:r>
              <a:rPr lang="ko-KR" altLang="en-US" dirty="0" smtClean="0"/>
              <a:t>창 </a:t>
            </a:r>
            <a:r>
              <a:rPr lang="ko-KR" altLang="en-US" dirty="0"/>
              <a:t>역할을 담당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1988840"/>
            <a:ext cx="6086150" cy="37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86" y="911308"/>
            <a:ext cx="5445523" cy="58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48" y="1358770"/>
            <a:ext cx="7586858" cy="46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뷰 생성 </a:t>
            </a:r>
            <a:r>
              <a:rPr lang="en-US" altLang="ko-KR" dirty="0" smtClean="0"/>
              <a:t>: </a:t>
            </a:r>
            <a:r>
              <a:rPr lang="en-US" altLang="ko-KR" dirty="0"/>
              <a:t>CREATE VIEW </a:t>
            </a:r>
            <a:r>
              <a:rPr lang="ko-KR" altLang="en-US" dirty="0" smtClean="0"/>
              <a:t>문</a:t>
            </a:r>
            <a:endParaRPr lang="en-US" altLang="ko-KR" dirty="0"/>
          </a:p>
          <a:p>
            <a:endParaRPr lang="en-US" altLang="ko-KR" sz="2800" dirty="0" smtClean="0"/>
          </a:p>
          <a:p>
            <a:endParaRPr lang="en-US" altLang="ko-KR" sz="4800" dirty="0"/>
          </a:p>
          <a:p>
            <a:endParaRPr lang="en-US" altLang="ko-KR" sz="2800" dirty="0" smtClean="0"/>
          </a:p>
          <a:p>
            <a:pPr lvl="1">
              <a:lnSpc>
                <a:spcPct val="140000"/>
              </a:lnSpc>
            </a:pPr>
            <a:r>
              <a:rPr lang="en-US" altLang="ko-KR" dirty="0"/>
              <a:t>CREATE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키워드와 </a:t>
            </a:r>
            <a:r>
              <a:rPr lang="ko-KR" altLang="en-US" dirty="0"/>
              <a:t>함께 </a:t>
            </a:r>
            <a:r>
              <a:rPr lang="ko-KR" altLang="en-US" dirty="0" smtClean="0"/>
              <a:t>생성할 </a:t>
            </a:r>
            <a:r>
              <a:rPr lang="ko-KR" altLang="en-US" dirty="0"/>
              <a:t>뷰의 이름과</a:t>
            </a:r>
            <a:r>
              <a:rPr lang="en-US" altLang="ko-KR" dirty="0"/>
              <a:t> </a:t>
            </a:r>
            <a:r>
              <a:rPr lang="ko-KR" altLang="en-US" dirty="0" smtClean="0"/>
              <a:t>속성의 이름을 </a:t>
            </a:r>
            <a:r>
              <a:rPr lang="ko-KR" altLang="en-US" dirty="0"/>
              <a:t>나열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ko-KR" altLang="en-US" dirty="0"/>
              <a:t>속성 리스트를 생략하면 </a:t>
            </a:r>
            <a:r>
              <a:rPr lang="en-US" altLang="ko-KR" dirty="0"/>
              <a:t>SELECT </a:t>
            </a:r>
            <a:r>
              <a:rPr lang="ko-KR" altLang="en-US" dirty="0"/>
              <a:t>절에 나열된 속성의 이름을 그대로 사용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en-US" altLang="ko-KR" dirty="0"/>
              <a:t>AS </a:t>
            </a:r>
            <a:r>
              <a:rPr lang="ko-KR" altLang="en-US" dirty="0"/>
              <a:t>키워드와 함께 </a:t>
            </a:r>
            <a:r>
              <a:rPr lang="ko-KR" altLang="en-US" dirty="0" smtClean="0"/>
              <a:t>기본 </a:t>
            </a:r>
            <a:r>
              <a:rPr lang="ko-KR" altLang="en-US" dirty="0"/>
              <a:t>테이블에 대한 </a:t>
            </a:r>
            <a:r>
              <a:rPr lang="en-US" altLang="ko-KR" dirty="0"/>
              <a:t>SELECT </a:t>
            </a:r>
            <a:r>
              <a:rPr lang="ko-KR" altLang="en-US" dirty="0"/>
              <a:t>문 </a:t>
            </a:r>
            <a:r>
              <a:rPr lang="ko-KR" altLang="en-US" dirty="0" smtClean="0"/>
              <a:t>제시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문은 생성하려는 </a:t>
            </a:r>
            <a:r>
              <a:rPr lang="ko-KR" altLang="en-US" dirty="0" err="1"/>
              <a:t>뷰의</a:t>
            </a:r>
            <a:r>
              <a:rPr lang="ko-KR" altLang="en-US" dirty="0"/>
              <a:t> 정의를 표현하며 </a:t>
            </a:r>
            <a:r>
              <a:rPr lang="en-US" altLang="ko-KR" dirty="0"/>
              <a:t>ORDER BY</a:t>
            </a:r>
            <a:r>
              <a:rPr lang="ko-KR" altLang="en-US" dirty="0"/>
              <a:t>는 사용 </a:t>
            </a:r>
            <a:r>
              <a:rPr lang="ko-KR" altLang="en-US" dirty="0" smtClean="0"/>
              <a:t>불가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오라클과 같은 일부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ORDER BY</a:t>
            </a:r>
            <a:r>
              <a:rPr lang="ko-KR" altLang="en-US" dirty="0" smtClean="0"/>
              <a:t>를 허용하기도 함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en-US" altLang="ko-KR" dirty="0"/>
              <a:t>WITH CHECK OPTION </a:t>
            </a:r>
          </a:p>
          <a:p>
            <a:pPr lvl="2">
              <a:lnSpc>
                <a:spcPct val="140000"/>
              </a:lnSpc>
            </a:pPr>
            <a:r>
              <a:rPr lang="ko-KR" altLang="en-US" dirty="0" err="1"/>
              <a:t>뷰에</a:t>
            </a:r>
            <a:r>
              <a:rPr lang="ko-KR" altLang="en-US" dirty="0"/>
              <a:t> 삽입이나 수정 연산을 할 때 </a:t>
            </a:r>
            <a:r>
              <a:rPr lang="en-US" altLang="ko-KR" dirty="0"/>
              <a:t>SELECT </a:t>
            </a:r>
            <a:r>
              <a:rPr lang="ko-KR" altLang="en-US" dirty="0"/>
              <a:t>문에서 제시한 </a:t>
            </a:r>
            <a:r>
              <a:rPr lang="ko-KR" altLang="en-US" dirty="0" err="1"/>
              <a:t>뷰의</a:t>
            </a:r>
            <a:r>
              <a:rPr lang="ko-KR" altLang="en-US" dirty="0"/>
              <a:t> 정의 조건을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위반하면 수행되지 않도록 하는 제약조건을 </a:t>
            </a:r>
            <a:r>
              <a:rPr lang="ko-KR" altLang="en-US" dirty="0" smtClean="0"/>
              <a:t>지정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02"/>
          <a:stretch/>
        </p:blipFill>
        <p:spPr>
          <a:xfrm>
            <a:off x="746576" y="1673806"/>
            <a:ext cx="5224958" cy="15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뷰 생성 </a:t>
            </a:r>
            <a:r>
              <a:rPr lang="en-US" altLang="ko-KR" dirty="0" smtClean="0"/>
              <a:t>: </a:t>
            </a:r>
            <a:r>
              <a:rPr lang="en-US" altLang="ko-KR" dirty="0"/>
              <a:t>CREATE VIEW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718810"/>
            <a:ext cx="7956818" cy="3602908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5337085" y="3704589"/>
            <a:ext cx="3645405" cy="2245751"/>
          </a:xfrm>
          <a:prstGeom prst="wedgeRoundRectCallout">
            <a:avLst>
              <a:gd name="adj1" fmla="val -67867"/>
              <a:gd name="adj2" fmla="val -30577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뷰가</a:t>
            </a:r>
            <a:r>
              <a:rPr lang="ko-KR" altLang="en-US" sz="1600" dirty="0" smtClean="0">
                <a:solidFill>
                  <a:schemeClr val="tx1"/>
                </a:solidFill>
              </a:rPr>
              <a:t> 생성된 후에 우수고객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vip</a:t>
            </a:r>
            <a:r>
              <a:rPr lang="en-US" altLang="ko-KR" sz="1600" dirty="0" smtClean="0">
                <a:solidFill>
                  <a:schemeClr val="tx1"/>
                </a:solidFill>
              </a:rPr>
              <a:t>’ </a:t>
            </a:r>
            <a:r>
              <a:rPr lang="ko-KR" altLang="en-US" sz="1600" dirty="0" smtClean="0">
                <a:solidFill>
                  <a:schemeClr val="tx1"/>
                </a:solidFill>
              </a:rPr>
              <a:t>등급이 아닌 고객 데이터를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삽입하거나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뷰의</a:t>
            </a:r>
            <a:r>
              <a:rPr lang="ko-KR" altLang="en-US" sz="1600" dirty="0" smtClean="0">
                <a:solidFill>
                  <a:schemeClr val="tx1"/>
                </a:solidFill>
              </a:rPr>
              <a:t> 정의 조건을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위반하는 수정 및 삭제 연산을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시도하면 실행을 거부함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(WITH CHECK OPTION </a:t>
            </a:r>
            <a:r>
              <a:rPr lang="ko-KR" altLang="en-US" sz="1600" dirty="0" smtClean="0">
                <a:solidFill>
                  <a:schemeClr val="tx1"/>
                </a:solidFill>
              </a:rPr>
              <a:t>때문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6" y="5597768"/>
            <a:ext cx="4756550" cy="7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550000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뷰 생성 </a:t>
            </a:r>
            <a:r>
              <a:rPr lang="en-US" altLang="ko-KR" dirty="0" smtClean="0"/>
              <a:t>: </a:t>
            </a:r>
            <a:r>
              <a:rPr lang="en-US" altLang="ko-KR" dirty="0"/>
              <a:t>CREATE VIEW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20" y="2078850"/>
            <a:ext cx="4940058" cy="16201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149080"/>
            <a:ext cx="4289628" cy="1575175"/>
          </a:xfrm>
          <a:prstGeom prst="rect">
            <a:avLst/>
          </a:prstGeom>
        </p:spPr>
      </p:pic>
      <p:sp>
        <p:nvSpPr>
          <p:cNvPr id="8" name="왼쪽 대괄호 7"/>
          <p:cNvSpPr/>
          <p:nvPr/>
        </p:nvSpPr>
        <p:spPr>
          <a:xfrm>
            <a:off x="1331640" y="2528901"/>
            <a:ext cx="238588" cy="2430269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50785" y="3462390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8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550000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뷰 생성 </a:t>
            </a:r>
            <a:r>
              <a:rPr lang="en-US" altLang="ko-KR" dirty="0" smtClean="0"/>
              <a:t>: </a:t>
            </a:r>
            <a:r>
              <a:rPr lang="en-US" altLang="ko-KR" dirty="0"/>
              <a:t>CREATE VIEW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4" y="1756333"/>
            <a:ext cx="8265676" cy="3812654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4076945" y="4644135"/>
            <a:ext cx="4230470" cy="1540641"/>
          </a:xfrm>
          <a:prstGeom prst="wedgeRoundRectCallout">
            <a:avLst>
              <a:gd name="adj1" fmla="val -32991"/>
              <a:gd name="adj2" fmla="val -11005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제품수</a:t>
            </a:r>
            <a:r>
              <a:rPr lang="ko-KR" altLang="en-US" sz="1600" dirty="0" smtClean="0">
                <a:solidFill>
                  <a:schemeClr val="tx1"/>
                </a:solidFill>
              </a:rPr>
              <a:t> 속성은 기본 테이블인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제품 테이블에 원래 있던 속성이 아니라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집계 함수를 통해 새로 계산된 것이므로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속성의 이름을 명확히 제시해야 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315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활용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 테이블과 같은 방법으로 원하는 데이터를 검색할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문이 내부적으로는 기본 테이블에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문으로 변환되어 수행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검색 연산은 모든 </a:t>
            </a:r>
            <a:r>
              <a:rPr lang="ko-KR" altLang="en-US" dirty="0" err="1" smtClean="0"/>
              <a:t>뷰에</a:t>
            </a:r>
            <a:r>
              <a:rPr lang="ko-KR" altLang="en-US" dirty="0" smtClean="0"/>
              <a:t> 수행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3744035"/>
            <a:ext cx="7885694" cy="2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30021" cy="5717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</a:t>
            </a:r>
            <a:r>
              <a:rPr lang="en-US" altLang="ko-KR" dirty="0" smtClean="0"/>
              <a:t>INSERT, UPDATE,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뷰에 대한 </a:t>
            </a:r>
            <a:r>
              <a:rPr lang="ko-KR" altLang="en-US" dirty="0" err="1" smtClean="0"/>
              <a:t>삽입</a:t>
            </a:r>
            <a:r>
              <a:rPr lang="ko-KR" altLang="en-US" dirty="0" err="1" smtClean="0">
                <a:sym typeface="Wingdings 2"/>
              </a:rPr>
              <a:t>수정삭제</a:t>
            </a:r>
            <a:r>
              <a:rPr lang="ko-KR" altLang="en-US" dirty="0" smtClean="0">
                <a:sym typeface="Wingdings 2"/>
              </a:rPr>
              <a:t> 연산 가능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실제로 기본 테이블에 수행되므로 결과적으로는 기본 테이블이 변경됨</a:t>
            </a:r>
            <a:endParaRPr lang="en-US" altLang="ko-KR" dirty="0" smtClean="0">
              <a:sym typeface="Wingdings 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삽입</a:t>
            </a:r>
            <a:r>
              <a:rPr lang="ko-KR" altLang="en-US" dirty="0">
                <a:sym typeface="Wingdings 2"/>
              </a:rPr>
              <a:t>수정삭제 </a:t>
            </a:r>
            <a:r>
              <a:rPr lang="ko-KR" altLang="en-US" dirty="0" smtClean="0">
                <a:sym typeface="Wingdings 2"/>
              </a:rPr>
              <a:t>연산은 제한적으로 수행됨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변경 가능한 </a:t>
            </a:r>
            <a:r>
              <a:rPr lang="ko-KR" altLang="en-US" dirty="0" err="1" smtClean="0">
                <a:sym typeface="Wingdings 2"/>
              </a:rPr>
              <a:t>뷰</a:t>
            </a:r>
            <a:r>
              <a:rPr lang="ko-KR" altLang="en-US" dirty="0" smtClean="0">
                <a:sym typeface="Wingdings 2"/>
              </a:rPr>
              <a:t> </a:t>
            </a:r>
            <a:r>
              <a:rPr lang="en-US" altLang="ko-KR" dirty="0" smtClean="0">
                <a:sym typeface="Wingdings 2"/>
              </a:rPr>
              <a:t>vs. </a:t>
            </a:r>
            <a:r>
              <a:rPr lang="ko-KR" altLang="en-US" dirty="0" smtClean="0">
                <a:sym typeface="Wingdings 2"/>
              </a:rPr>
              <a:t>변경 불가능한 뷰</a:t>
            </a:r>
            <a:endParaRPr lang="en-US" altLang="ko-KR" dirty="0" smtClean="0">
              <a:sym typeface="Wingdings 2"/>
            </a:endParaRPr>
          </a:p>
        </p:txBody>
      </p:sp>
    </p:spTree>
    <p:extLst>
      <p:ext uri="{BB962C8B-B14F-4D97-AF65-F5344CB8AC3E}">
        <p14:creationId xmlns:p14="http://schemas.microsoft.com/office/powerpoint/2010/main" val="34122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125655"/>
            <a:ext cx="9001000" cy="5543705"/>
          </a:xfrm>
        </p:spPr>
        <p:txBody>
          <a:bodyPr/>
          <a:lstStyle/>
          <a:p>
            <a:pPr lvl="0"/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dirty="0" smtClean="0">
                <a:latin typeface="+mn-ea"/>
                <a:ea typeface="+mn-ea"/>
              </a:rPr>
              <a:t>①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테이블을 구성하는 각 속성의 이름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데이터 타입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기본 제약 사항 정의</a:t>
            </a:r>
            <a:endParaRPr lang="en-US" altLang="ko-KR" dirty="0" smtClean="0">
              <a:latin typeface="+mn-ea"/>
              <a:ea typeface="+mn-ea"/>
            </a:endParaRPr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ko-KR" dirty="0" smtClean="0">
                <a:latin typeface="+mn-ea"/>
                <a:ea typeface="+mn-ea"/>
              </a:rPr>
              <a:t>②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err="1" smtClean="0">
                <a:latin typeface="+mn-ea"/>
                <a:ea typeface="+mn-ea"/>
              </a:rPr>
              <a:t>기본키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endParaRPr lang="en-US" altLang="ko-KR" dirty="0" smtClean="0">
              <a:latin typeface="+mn-ea"/>
              <a:ea typeface="+mn-ea"/>
            </a:endParaRPr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ko-KR" dirty="0" smtClean="0">
                <a:latin typeface="+mn-ea"/>
                <a:ea typeface="+mn-ea"/>
              </a:rPr>
              <a:t>③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smtClean="0">
                <a:latin typeface="+mn-ea"/>
                <a:ea typeface="+mn-ea"/>
              </a:rPr>
              <a:t>대체키 정의</a:t>
            </a:r>
            <a:endParaRPr lang="en-US" altLang="ko-KR" dirty="0" smtClean="0">
              <a:latin typeface="+mn-ea"/>
              <a:ea typeface="+mn-ea"/>
            </a:endParaRPr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ko-KR" dirty="0" smtClean="0">
                <a:latin typeface="+mn-ea"/>
                <a:ea typeface="+mn-ea"/>
              </a:rPr>
              <a:t>④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err="1" smtClean="0">
                <a:latin typeface="+mn-ea"/>
                <a:ea typeface="+mn-ea"/>
              </a:rPr>
              <a:t>외래키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endParaRPr lang="en-US" altLang="ko-KR" dirty="0" smtClean="0">
              <a:latin typeface="+mn-ea"/>
              <a:ea typeface="+mn-ea"/>
            </a:endParaRPr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ko-KR" dirty="0" smtClean="0">
                <a:latin typeface="+mn-ea"/>
                <a:ea typeface="+mn-ea"/>
              </a:rPr>
              <a:t>⑤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smtClean="0">
                <a:latin typeface="+mn-ea"/>
                <a:ea typeface="+mn-ea"/>
              </a:rPr>
              <a:t>데이터 </a:t>
            </a:r>
            <a:r>
              <a:rPr lang="ko-KR" altLang="en-US" dirty="0" err="1" smtClean="0">
                <a:latin typeface="+mn-ea"/>
                <a:ea typeface="+mn-ea"/>
              </a:rPr>
              <a:t>무결성을</a:t>
            </a:r>
            <a:r>
              <a:rPr lang="ko-KR" altLang="en-US" dirty="0" smtClean="0">
                <a:latin typeface="+mn-ea"/>
                <a:ea typeface="+mn-ea"/>
              </a:rPr>
              <a:t> 위한 제약조건 정의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16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30021" cy="571745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</a:t>
            </a:r>
            <a:r>
              <a:rPr lang="en-US" altLang="ko-KR" dirty="0" smtClean="0"/>
              <a:t>INSERT, UPDATE,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>
                <a:sym typeface="Wingdings 2"/>
              </a:rPr>
              <a:t>변경 불가능한 뷰의 특징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기본 테이블의 </a:t>
            </a:r>
            <a:r>
              <a:rPr lang="ko-KR" altLang="en-US" dirty="0" err="1" smtClean="0">
                <a:sym typeface="Wingdings 2"/>
              </a:rPr>
              <a:t>기본키를</a:t>
            </a:r>
            <a:r>
              <a:rPr lang="ko-KR" altLang="en-US" dirty="0" smtClean="0">
                <a:sym typeface="Wingdings 2"/>
              </a:rPr>
              <a:t> 구성하는 속성이 포함되어 있지 않은 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기본 테이블에서 </a:t>
            </a:r>
            <a:r>
              <a:rPr lang="en-US" altLang="ko-KR" dirty="0" smtClean="0">
                <a:sym typeface="Wingdings 2"/>
              </a:rPr>
              <a:t>NOT NULL</a:t>
            </a:r>
            <a:r>
              <a:rPr lang="ko-KR" altLang="en-US" dirty="0" smtClean="0">
                <a:sym typeface="Wingdings 2"/>
              </a:rPr>
              <a:t>로 지정된 속성이 포함되어 있지 않은 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기본 테이블에 있던 내용이 아닌 집계 함수로 새로 계산된 내용을 포함하는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 2"/>
              </a:rPr>
              <a:t>DISTINCT </a:t>
            </a:r>
            <a:r>
              <a:rPr lang="ko-KR" altLang="en-US" dirty="0" smtClean="0">
                <a:sym typeface="Wingdings 2"/>
              </a:rPr>
              <a:t>키워드를 포함하여 정의한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 2"/>
              </a:rPr>
              <a:t>GROUP BY </a:t>
            </a:r>
            <a:r>
              <a:rPr lang="ko-KR" altLang="en-US" dirty="0" smtClean="0">
                <a:sym typeface="Wingdings 2"/>
              </a:rPr>
              <a:t>절을 포함하여 정의한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여러 개의 테이블을 조인하여 정의한 </a:t>
            </a:r>
            <a:r>
              <a:rPr lang="ko-KR" altLang="en-US" dirty="0" err="1" smtClean="0">
                <a:sym typeface="Wingdings 2"/>
              </a:rPr>
              <a:t>뷰는</a:t>
            </a:r>
            <a:r>
              <a:rPr lang="ko-KR" altLang="en-US" dirty="0" smtClean="0">
                <a:sym typeface="Wingdings 2"/>
              </a:rPr>
              <a:t> 변경이 불가능한 경우가 많음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77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1005" y="4554125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제품</a:t>
            </a:r>
            <a:r>
              <a:rPr lang="en-US" altLang="ko-KR" b="1" dirty="0" smtClean="0">
                <a:solidFill>
                  <a:srgbClr val="0070C0"/>
                </a:solidFill>
              </a:rPr>
              <a:t>1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뷰는</a:t>
            </a:r>
            <a:r>
              <a:rPr lang="ko-KR" altLang="en-US" b="1" dirty="0" smtClean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뷰인가</a:t>
            </a:r>
            <a:r>
              <a:rPr lang="en-US" altLang="ko-KR" b="1" dirty="0" smtClean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033845"/>
            <a:ext cx="7382944" cy="21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78076" y="4561226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제품</a:t>
            </a:r>
            <a:r>
              <a:rPr lang="en-US" altLang="ko-KR" b="1" dirty="0" smtClean="0">
                <a:solidFill>
                  <a:srgbClr val="0070C0"/>
                </a:solidFill>
              </a:rPr>
              <a:t>2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뷰는</a:t>
            </a:r>
            <a:r>
              <a:rPr lang="ko-KR" altLang="en-US" b="1" dirty="0" smtClean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뷰인가</a:t>
            </a:r>
            <a:r>
              <a:rPr lang="en-US" altLang="ko-KR" b="1" dirty="0" smtClean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9" y="2028446"/>
            <a:ext cx="7609699" cy="22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763815"/>
            <a:ext cx="7792856" cy="43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881590" y="5169211"/>
            <a:ext cx="7335816" cy="960089"/>
          </a:xfrm>
          <a:prstGeom prst="wedgeRoundRectCallout">
            <a:avLst>
              <a:gd name="adj1" fmla="val -12340"/>
              <a:gd name="adj2" fmla="val -104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</a:rPr>
              <a:t>1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600" dirty="0" smtClean="0">
                <a:solidFill>
                  <a:schemeClr val="tx1"/>
                </a:solidFill>
              </a:rPr>
              <a:t> 대한 삽입 연산은 실제로 기본 테이블인 제품 테이블에 수행된다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즉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새로운 제품에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대한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투플은</a:t>
            </a:r>
            <a:r>
              <a:rPr lang="ko-KR" altLang="en-US" sz="1600" dirty="0" smtClean="0">
                <a:solidFill>
                  <a:schemeClr val="tx1"/>
                </a:solidFill>
              </a:rPr>
              <a:t> 제품 테이블에 삽입된다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033301"/>
            <a:ext cx="7294147" cy="24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 smtClean="0"/>
              <a:t>문</a:t>
            </a:r>
            <a:endParaRPr lang="en-US" altLang="ko-KR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07685" y="3113965"/>
            <a:ext cx="8129579" cy="1935215"/>
          </a:xfrm>
          <a:prstGeom prst="wedgeRoundRectCallout">
            <a:avLst>
              <a:gd name="adj1" fmla="val -20032"/>
              <a:gd name="adj2" fmla="val -7624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0000"/>
                </a:solidFill>
              </a:rPr>
              <a:t>제품</a:t>
            </a:r>
            <a:r>
              <a:rPr lang="en-US" altLang="ko-KR" b="1" dirty="0" smtClean="0">
                <a:solidFill>
                  <a:srgbClr val="FF0000"/>
                </a:solidFill>
              </a:rPr>
              <a:t>2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뷰에</a:t>
            </a:r>
            <a:r>
              <a:rPr lang="ko-KR" altLang="en-US" b="1" dirty="0" smtClean="0">
                <a:solidFill>
                  <a:srgbClr val="FF0000"/>
                </a:solidFill>
              </a:rPr>
              <a:t> 대한 삽입 연산은 실패함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오류 발생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  <a:sym typeface="Wingdings"/>
              </a:rPr>
              <a:t></a:t>
            </a:r>
            <a:r>
              <a:rPr lang="ko-KR" altLang="en-US" sz="1600" dirty="0" smtClean="0">
                <a:solidFill>
                  <a:schemeClr val="tx1"/>
                </a:solidFill>
                <a:sym typeface="Wingdings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sym typeface="Wingdings"/>
              </a:rPr>
              <a:t>제품번호 속성 때문</a:t>
            </a:r>
            <a:endParaRPr lang="en-US" altLang="ko-KR" b="1" dirty="0">
              <a:solidFill>
                <a:srgbClr val="FF0000"/>
              </a:solidFill>
              <a:sym typeface="Wingdings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  <a:sym typeface="Wingding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sym typeface="Wingdings"/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  <a:sym typeface="Wingdings"/>
              </a:rPr>
              <a:t>2 </a:t>
            </a:r>
            <a:r>
              <a:rPr lang="ko-KR" altLang="en-US" sz="1600" dirty="0" smtClean="0">
                <a:solidFill>
                  <a:schemeClr val="tx1"/>
                </a:solidFill>
                <a:sym typeface="Wingdings"/>
              </a:rPr>
              <a:t>뷰는 </a:t>
            </a:r>
            <a:r>
              <a:rPr lang="ko-KR" altLang="en-US" sz="1600" dirty="0" smtClean="0">
                <a:solidFill>
                  <a:schemeClr val="tx1"/>
                </a:solidFill>
              </a:rPr>
              <a:t>제품 테이블의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기본키인</a:t>
            </a:r>
            <a:r>
              <a:rPr lang="ko-KR" altLang="en-US" sz="1600" dirty="0" smtClean="0">
                <a:solidFill>
                  <a:schemeClr val="tx1"/>
                </a:solidFill>
              </a:rPr>
              <a:t> 제품번호 속성을 포함하고 있지 않기 때문에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</a:rPr>
              <a:t>2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뷰를</a:t>
            </a:r>
            <a:r>
              <a:rPr lang="ko-KR" altLang="en-US" sz="1600" dirty="0" smtClean="0">
                <a:solidFill>
                  <a:schemeClr val="tx1"/>
                </a:solidFill>
              </a:rPr>
              <a:t> 통해 새로운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sz="1600" dirty="0" smtClean="0">
                <a:solidFill>
                  <a:schemeClr val="tx1"/>
                </a:solidFill>
              </a:rPr>
              <a:t> 삽입하려고 하면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제품번호 속성이 널 값이 되어 삽입 연산에 실패하게 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941925"/>
            <a:ext cx="6375015" cy="4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 err="1" smtClean="0"/>
              <a:t>뷰의</a:t>
            </a:r>
            <a:r>
              <a:rPr lang="ko-KR" altLang="en-US" dirty="0" smtClean="0"/>
              <a:t> 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질의문을</a:t>
            </a:r>
            <a:r>
              <a:rPr lang="ko-KR" altLang="en-US" dirty="0" smtClean="0"/>
              <a:t> 좀 더 쉽게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GROUP BY, </a:t>
            </a:r>
            <a:r>
              <a:rPr lang="ko-KR" altLang="en-US" dirty="0" smtClean="0"/>
              <a:t>집계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조인 등을 이용해 미리 뷰를 만들어 놓으면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SQL </a:t>
            </a:r>
            <a:r>
              <a:rPr lang="ko-KR" altLang="en-US" dirty="0" smtClean="0"/>
              <a:t>문 대신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절과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절만으로 원하는 데이터 검색이 가능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데이터의 보안 유지에 도움이 된다</a:t>
            </a:r>
            <a:r>
              <a:rPr lang="en-US" altLang="ko-KR" dirty="0" smtClean="0"/>
              <a:t>. 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자신에게 제공된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통해서만 데이터에 접근하도록 권한 설정이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좀 더 편리하게 관리할 수 있다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제공된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관련이 없는 다른 내용에 대해 사용자가 신경 쓸 필요가 없음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삭제 </a:t>
            </a:r>
            <a:r>
              <a:rPr lang="en-US" altLang="ko-KR" dirty="0" smtClean="0"/>
              <a:t>: DROP VIEW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뷰를</a:t>
            </a:r>
            <a:r>
              <a:rPr lang="ko-KR" altLang="en-US" dirty="0" smtClean="0"/>
              <a:t> 삭제해도 기본 테이블은 영향을 받지 않음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삭제할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참조하는 제약조건이 </a:t>
            </a:r>
            <a:r>
              <a:rPr lang="ko-KR" altLang="en-US" dirty="0"/>
              <a:t>존재한다면</a:t>
            </a:r>
            <a:r>
              <a:rPr lang="en-US" altLang="ko-KR" dirty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뷰 </a:t>
            </a:r>
            <a:r>
              <a:rPr lang="ko-KR" altLang="en-US" dirty="0"/>
              <a:t>삭제가 수행되지 않음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관련된 제약조건을 먼저 삭제해야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삭제할 뷰를 이용해 만들어진 다른 뷰가 존재하는 </a:t>
            </a:r>
            <a:r>
              <a:rPr lang="ko-KR" altLang="en-US" dirty="0" smtClean="0"/>
              <a:t>경우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2258870"/>
            <a:ext cx="3013305" cy="8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124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삭제 </a:t>
            </a:r>
            <a:r>
              <a:rPr lang="en-US" altLang="ko-KR" dirty="0" smtClean="0"/>
              <a:t>: DROP VIEW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943835"/>
            <a:ext cx="8053414" cy="13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836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595005" cy="55437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개념과 특징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SQL(ESQL; Embedded SQL)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프로그래밍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언어로 작성된 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 안에 삽입하여 사용하는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 안에서 일반 명령문이 위치할 수 있는 곳이면 어디든 삽입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일반 명령문과 구별하기 위해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 앞에 </a:t>
            </a:r>
            <a:r>
              <a:rPr lang="en-US" altLang="ko-KR" dirty="0" smtClean="0"/>
              <a:t>EXEC SQL</a:t>
            </a:r>
            <a:r>
              <a:rPr lang="ko-KR" altLang="en-US" dirty="0" smtClean="0"/>
              <a:t>을 붙임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프로그램에 선언된 일반 변수를 삽입</a:t>
            </a:r>
            <a:r>
              <a:rPr lang="en-US" altLang="ko-KR" dirty="0" smtClean="0"/>
              <a:t> SQL</a:t>
            </a:r>
            <a:r>
              <a:rPr lang="ko-KR" altLang="en-US" dirty="0"/>
              <a:t> </a:t>
            </a:r>
            <a:r>
              <a:rPr lang="ko-KR" altLang="en-US" dirty="0" smtClean="0"/>
              <a:t>문에서 사용할 때는 이름 앞에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콜론</a:t>
            </a:r>
            <a:r>
              <a:rPr lang="en-US" altLang="ko-KR" dirty="0" smtClean="0"/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:)</a:t>
            </a:r>
            <a:r>
              <a:rPr lang="ko-KR" altLang="en-US" dirty="0" smtClean="0">
                <a:sym typeface="Wingdings" panose="05000000000000000000" pitchFamily="2" charset="2"/>
              </a:rPr>
              <a:t>을 붙여서 구분함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커서</a:t>
            </a:r>
            <a:r>
              <a:rPr lang="en-US" altLang="ko-KR" dirty="0" smtClean="0">
                <a:sym typeface="Wingdings" panose="05000000000000000000" pitchFamily="2" charset="2"/>
              </a:rPr>
              <a:t>(cursor)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수행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결과로 반환된 여러 행을 한 번에 하나씩 가리키는 포인터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개의 행을 </a:t>
            </a:r>
            <a:r>
              <a:rPr lang="ko-KR" altLang="en-US" dirty="0"/>
              <a:t>결과로 반환하는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프로그램에서 사용할 때 필요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370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속성의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테이블을 구성하는 각 속성의 데이터 타입을 선택한 후에 널 값 허용 여부와 기본 값 필요 여부를 결정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NOT NULL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속성이 널 값을 허용하지 않음을 의미하는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고객아이디  </a:t>
            </a:r>
            <a:r>
              <a:rPr lang="en-US" altLang="ko-KR" dirty="0" smtClean="0"/>
              <a:t>VARCHAR(20)  NOT NULL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DEFAULT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속성의 기본 값을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적립금  </a:t>
            </a:r>
            <a:r>
              <a:rPr lang="en-US" altLang="ko-KR" dirty="0" smtClean="0"/>
              <a:t>INT  DEFAULT  0 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담당자  </a:t>
            </a:r>
            <a:r>
              <a:rPr lang="en-US" altLang="ko-KR" dirty="0" smtClean="0"/>
              <a:t>VARCHAR(10)  DEFAULT  ‘</a:t>
            </a:r>
            <a:r>
              <a:rPr lang="ko-KR" altLang="en-US" dirty="0" smtClean="0"/>
              <a:t>방경아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427095" y="3834045"/>
            <a:ext cx="3375375" cy="1530170"/>
          </a:xfrm>
          <a:prstGeom prst="wedgeRoundRectCallout">
            <a:avLst>
              <a:gd name="adj1" fmla="val -43601"/>
              <a:gd name="adj2" fmla="val 7415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문자열이나 날짜 데이터는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작은따옴표로 묶어서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작은따옴표로 묶인 문자열은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대소문자를 구분함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삽입 </a:t>
            </a:r>
            <a:r>
              <a:rPr lang="en-US" altLang="ko-KR" dirty="0"/>
              <a:t>SQL </a:t>
            </a:r>
            <a:r>
              <a:rPr lang="ko-KR" altLang="en-US" dirty="0"/>
              <a:t>문에서 사용할 변수 선언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BEGIN DECLARE SECTION</a:t>
            </a:r>
            <a:r>
              <a:rPr lang="ko-KR" altLang="en-US" dirty="0"/>
              <a:t>과 </a:t>
            </a:r>
            <a:r>
              <a:rPr lang="en-US" altLang="ko-KR" dirty="0"/>
              <a:t>END DECLARE SECTION </a:t>
            </a:r>
            <a:r>
              <a:rPr lang="ko-KR" altLang="en-US" dirty="0"/>
              <a:t>사이에 선언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커서가 </a:t>
            </a:r>
            <a:r>
              <a:rPr lang="ko-KR" altLang="en-US" dirty="0"/>
              <a:t>필요 없는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CREATE TABLE </a:t>
            </a:r>
            <a:r>
              <a:rPr lang="ko-KR" altLang="en-US" dirty="0"/>
              <a:t>문</a:t>
            </a:r>
            <a:r>
              <a:rPr lang="en-US" altLang="ko-KR" dirty="0"/>
              <a:t>, INSERT </a:t>
            </a:r>
            <a:r>
              <a:rPr lang="ko-KR" altLang="en-US" dirty="0"/>
              <a:t>문</a:t>
            </a:r>
            <a:r>
              <a:rPr lang="en-US" altLang="ko-KR" dirty="0"/>
              <a:t>, DELETE </a:t>
            </a:r>
            <a:r>
              <a:rPr lang="ko-KR" altLang="en-US" dirty="0"/>
              <a:t>문</a:t>
            </a:r>
            <a:r>
              <a:rPr lang="en-US" altLang="ko-KR" dirty="0"/>
              <a:t>, UPDATE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결과로 행 하나만 반환하는 </a:t>
            </a:r>
            <a:r>
              <a:rPr lang="en-US" altLang="ko-KR" dirty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04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02" y="992072"/>
            <a:ext cx="6232513" cy="5767298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2976359" y="749382"/>
            <a:ext cx="5635383" cy="564383"/>
          </a:xfrm>
          <a:prstGeom prst="wedgeRoundRectCallout">
            <a:avLst>
              <a:gd name="adj1" fmla="val -32903"/>
              <a:gd name="adj2" fmla="val 977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삽입</a:t>
            </a:r>
            <a:r>
              <a:rPr lang="en-US" altLang="ko-KR" sz="1600" dirty="0" smtClean="0">
                <a:solidFill>
                  <a:schemeClr val="tx1"/>
                </a:solidFill>
              </a:rPr>
              <a:t> SQL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문은 </a:t>
            </a:r>
            <a:r>
              <a:rPr lang="en-US" altLang="ko-KR" sz="1600" dirty="0" smtClean="0">
                <a:solidFill>
                  <a:schemeClr val="tx1"/>
                </a:solidFill>
              </a:rPr>
              <a:t>“EXEC SQL”</a:t>
            </a:r>
            <a:r>
              <a:rPr lang="ko-KR" altLang="en-US" sz="1600" dirty="0" smtClean="0">
                <a:solidFill>
                  <a:schemeClr val="tx1"/>
                </a:solidFill>
              </a:rPr>
              <a:t>을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붙여서 일반 명령문과 구분함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4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7-14]</a:t>
            </a:r>
            <a:r>
              <a:rPr lang="ko-KR" altLang="en-US" dirty="0" smtClean="0"/>
              <a:t> 프로그램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입력된 제품번호에 해당하는 제품명과 단가를 검색하는 프로그램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en-US" altLang="ko-KR" dirty="0" smtClean="0"/>
              <a:t>① </a:t>
            </a:r>
            <a:r>
              <a:rPr lang="en-US" altLang="ko-KR" dirty="0"/>
              <a:t>: </a:t>
            </a:r>
            <a:r>
              <a:rPr lang="ko-KR" altLang="en-US" dirty="0"/>
              <a:t>삽입 </a:t>
            </a:r>
            <a:r>
              <a:rPr lang="en-US" altLang="ko-KR" dirty="0"/>
              <a:t>SQL </a:t>
            </a:r>
            <a:r>
              <a:rPr lang="ko-KR" altLang="en-US" dirty="0"/>
              <a:t>문에서 사용할 변수 선언</a:t>
            </a:r>
          </a:p>
          <a:p>
            <a:pPr lvl="2">
              <a:lnSpc>
                <a:spcPct val="140000"/>
              </a:lnSpc>
            </a:pPr>
            <a:r>
              <a:rPr lang="ko-KR" altLang="en-US" dirty="0"/>
              <a:t>테이블 내에 대응되는 속성과 같은 타입으로 변수의 데이터 </a:t>
            </a:r>
            <a:r>
              <a:rPr lang="ko-KR" altLang="en-US" dirty="0" smtClean="0"/>
              <a:t>타입을 </a:t>
            </a:r>
            <a:r>
              <a:rPr lang="ko-KR" altLang="en-US" dirty="0"/>
              <a:t>선언</a:t>
            </a:r>
          </a:p>
          <a:p>
            <a:pPr lvl="2">
              <a:lnSpc>
                <a:spcPct val="140000"/>
              </a:lnSpc>
            </a:pPr>
            <a:r>
              <a:rPr lang="en-US" altLang="ko-KR" dirty="0" smtClean="0"/>
              <a:t>C </a:t>
            </a:r>
            <a:r>
              <a:rPr lang="ko-KR" altLang="en-US" dirty="0" smtClean="0"/>
              <a:t>프로그램에서는 문자열의 </a:t>
            </a:r>
            <a:r>
              <a:rPr lang="ko-KR" altLang="en-US" dirty="0"/>
              <a:t>끝을 표시하는 널 문자</a:t>
            </a:r>
            <a:r>
              <a:rPr lang="en-US" altLang="ko-KR" dirty="0"/>
              <a:t>(‘\0’)</a:t>
            </a:r>
            <a:r>
              <a:rPr lang="ko-KR" altLang="en-US" dirty="0"/>
              <a:t>을 포함할 수 있도록 변수 선언 시 대응되는 속성의 문자열 길이 보다 한 개 더 길게 선언 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② </a:t>
            </a:r>
            <a:r>
              <a:rPr lang="en-US" altLang="ko-KR" dirty="0"/>
              <a:t>: </a:t>
            </a:r>
            <a:r>
              <a:rPr lang="ko-KR" altLang="en-US" dirty="0"/>
              <a:t>검색하고자 하는 제품의 제품번호를 사용자로부터 </a:t>
            </a:r>
            <a:r>
              <a:rPr lang="ko-KR" altLang="en-US" dirty="0" err="1"/>
              <a:t>입력받는</a:t>
            </a:r>
            <a:r>
              <a:rPr lang="ko-KR" altLang="en-US" dirty="0"/>
              <a:t> 부분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③ </a:t>
            </a:r>
            <a:r>
              <a:rPr lang="en-US" altLang="ko-KR" dirty="0"/>
              <a:t>: </a:t>
            </a:r>
            <a:r>
              <a:rPr lang="ko-KR" altLang="en-US" dirty="0"/>
              <a:t>제품 테이블에서 사용자가 입력한 제품번호에 해당하는 제품명과 </a:t>
            </a:r>
            <a:br>
              <a:rPr lang="ko-KR" altLang="en-US" dirty="0"/>
            </a:b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단가를 </a:t>
            </a:r>
            <a:r>
              <a:rPr lang="ko-KR" altLang="en-US" dirty="0"/>
              <a:t>검색하여 대응되는 각각의 변수에 저장하는 삽입 </a:t>
            </a:r>
            <a:r>
              <a:rPr lang="en-US" altLang="ko-KR" dirty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변수는 </a:t>
            </a:r>
            <a:r>
              <a:rPr lang="en-US" altLang="ko-KR" dirty="0"/>
              <a:t>INTO </a:t>
            </a:r>
            <a:r>
              <a:rPr lang="ko-KR" altLang="en-US" dirty="0"/>
              <a:t>키워드 다음에 차례대로 나열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④ </a:t>
            </a:r>
            <a:r>
              <a:rPr lang="en-US" altLang="ko-KR" dirty="0"/>
              <a:t>: </a:t>
            </a:r>
            <a:r>
              <a:rPr lang="ko-KR" altLang="en-US" dirty="0"/>
              <a:t>검색된 제품명과 단가를 화면에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7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커서가 필요한 삽입 </a:t>
            </a:r>
            <a:r>
              <a:rPr lang="en-US" altLang="ko-KR" dirty="0" smtClean="0"/>
              <a:t>SQL</a:t>
            </a:r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커서를 선언하는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r>
              <a:rPr lang="ko-KR" altLang="en-US" dirty="0" smtClean="0"/>
              <a:t>커서를 사용하기 전에 커서의 이름과 커서가 필요한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sz="3200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커서에 연결된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실행하는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6"/>
          <a:stretch/>
        </p:blipFill>
        <p:spPr>
          <a:xfrm>
            <a:off x="926595" y="2573905"/>
            <a:ext cx="6805183" cy="6800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1" y="3522203"/>
            <a:ext cx="8010890" cy="5683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73"/>
          <a:stretch/>
        </p:blipFill>
        <p:spPr>
          <a:xfrm>
            <a:off x="881590" y="4914165"/>
            <a:ext cx="5596757" cy="6737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5814265"/>
            <a:ext cx="7695855" cy="3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커서를 이동시키는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커서를 이동하여 처리할 다음 행을 가리키도록 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커서가 가리키는 행에서 속성 값을 가져와 변수에 저장시킴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 테이블에는 여러 행이 존재하므로 </a:t>
            </a:r>
            <a:r>
              <a:rPr lang="en-US" altLang="ko-KR" dirty="0" smtClean="0"/>
              <a:t>FETCH </a:t>
            </a:r>
            <a:r>
              <a:rPr lang="ko-KR" altLang="en-US" dirty="0" smtClean="0"/>
              <a:t>문은 여러 번 수행해야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for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while </a:t>
            </a:r>
            <a:r>
              <a:rPr lang="ko-KR" altLang="en-US" dirty="0" smtClean="0"/>
              <a:t>문과 같은 반복문과 함께 사용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1"/>
          <a:stretch/>
        </p:blipFill>
        <p:spPr>
          <a:xfrm>
            <a:off x="1061609" y="4010223"/>
            <a:ext cx="6022387" cy="723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5049180"/>
            <a:ext cx="7920880" cy="70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커서의 사용을 종료하는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68"/>
          <a:stretch/>
        </p:blipFill>
        <p:spPr>
          <a:xfrm>
            <a:off x="992248" y="2258871"/>
            <a:ext cx="4794887" cy="746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3203975"/>
            <a:ext cx="7072607" cy="4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6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50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70" y="1642762"/>
            <a:ext cx="7425350" cy="51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PRIMARY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기본키를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PRIMARY KEY(</a:t>
            </a:r>
            <a:r>
              <a:rPr lang="ko-KR" altLang="en-US" dirty="0" smtClean="0"/>
              <a:t>고객아이디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PRIMARY </a:t>
            </a:r>
            <a:r>
              <a:rPr lang="en-US" altLang="ko-KR" dirty="0" smtClean="0"/>
              <a:t>KEY(</a:t>
            </a:r>
            <a:r>
              <a:rPr lang="ko-KR" altLang="en-US" dirty="0" smtClean="0"/>
              <a:t>주문고객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주문제품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UNIQUE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대체키를</a:t>
            </a:r>
            <a:r>
              <a:rPr lang="ko-KR" altLang="en-US" dirty="0" smtClean="0"/>
              <a:t>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대체키로 지정된 속성의 값은 유일성을 가지며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기본키와</a:t>
            </a:r>
            <a:r>
              <a:rPr lang="ko-KR" altLang="en-US" dirty="0" smtClean="0"/>
              <a:t> 달리 널 값이 허용됨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UNIQUE(</a:t>
            </a:r>
            <a:r>
              <a:rPr lang="ko-KR" altLang="en-US" dirty="0" smtClean="0"/>
              <a:t>고객이름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7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외래키를</a:t>
            </a:r>
            <a:r>
              <a:rPr lang="ko-KR" altLang="en-US" dirty="0" smtClean="0"/>
              <a:t>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외래키가</a:t>
            </a:r>
            <a:r>
              <a:rPr lang="ko-KR" altLang="en-US" dirty="0" smtClean="0"/>
              <a:t> 어떤 테이블의 무슨 속성을 참조하는지 </a:t>
            </a:r>
            <a:r>
              <a:rPr lang="en-US" altLang="ko-KR" dirty="0" smtClean="0"/>
              <a:t>REFERENCES </a:t>
            </a:r>
            <a:r>
              <a:rPr lang="ko-KR" altLang="en-US" dirty="0" smtClean="0"/>
              <a:t>키워드 다음에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참조 무결성 제약조건 유지를 위해 참조되는 테이블에서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삭제 시 처리 방법을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지정하는 옵션</a:t>
            </a:r>
            <a:endParaRPr lang="en-US" altLang="ko-KR" dirty="0" smtClean="0"/>
          </a:p>
          <a:p>
            <a:pPr lvl="4">
              <a:lnSpc>
                <a:spcPct val="180000"/>
              </a:lnSpc>
            </a:pPr>
            <a:r>
              <a:rPr lang="en-US" altLang="ko-KR" dirty="0" smtClean="0"/>
              <a:t>ON DELETE  NO ACTION :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삭제하지 못하게 함</a:t>
            </a:r>
            <a:endParaRPr lang="en-US" altLang="ko-KR" dirty="0" smtClean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DELETE </a:t>
            </a:r>
            <a:r>
              <a:rPr lang="en-US" altLang="ko-KR" dirty="0" smtClean="0"/>
              <a:t> CASCADE 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함께 삭제함</a:t>
            </a:r>
            <a:endParaRPr lang="ko-KR" altLang="en-US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DELETE </a:t>
            </a:r>
            <a:r>
              <a:rPr lang="en-US" altLang="ko-KR" dirty="0" smtClean="0"/>
              <a:t> SET NULL 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변경함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DELETE </a:t>
            </a:r>
            <a:r>
              <a:rPr lang="en-US" altLang="ko-KR" dirty="0" smtClean="0"/>
              <a:t> SET DEFAULT 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미리 지정한 기본 값으로 변경함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 유지를 위해 참조되는 테이블에서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변경 시 처리 방법을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지정하는 옵션</a:t>
            </a:r>
            <a:endParaRPr lang="en-US" altLang="ko-KR" dirty="0" smtClean="0"/>
          </a:p>
          <a:p>
            <a:pPr lvl="4">
              <a:lnSpc>
                <a:spcPct val="180000"/>
              </a:lnSpc>
            </a:pPr>
            <a:r>
              <a:rPr lang="en-US" altLang="ko-KR" dirty="0" smtClean="0"/>
              <a:t>ON UPDATE  NO ACTION :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변</a:t>
            </a:r>
            <a:r>
              <a:rPr lang="ko-KR" altLang="en-US" dirty="0"/>
              <a:t>경</a:t>
            </a:r>
            <a:r>
              <a:rPr lang="ko-KR" altLang="en-US" dirty="0" smtClean="0"/>
              <a:t>하지 못하게 함</a:t>
            </a:r>
            <a:endParaRPr lang="en-US" altLang="ko-KR" dirty="0" smtClean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</a:t>
            </a:r>
            <a:r>
              <a:rPr lang="en-US" altLang="ko-KR" dirty="0" smtClean="0"/>
              <a:t>UPDATE  CASCADE 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함께 변경함</a:t>
            </a:r>
            <a:endParaRPr lang="ko-KR" altLang="en-US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UPDATE</a:t>
            </a:r>
            <a:r>
              <a:rPr lang="en-US" altLang="ko-KR" dirty="0" smtClean="0"/>
              <a:t>  SET NULL 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변경함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</a:t>
            </a:r>
            <a:r>
              <a:rPr lang="en-US" altLang="ko-KR" dirty="0" smtClean="0"/>
              <a:t>UPDATE  </a:t>
            </a:r>
            <a:r>
              <a:rPr lang="en-US" altLang="ko-KR" dirty="0"/>
              <a:t>SET </a:t>
            </a:r>
            <a:r>
              <a:rPr lang="en-US" altLang="ko-KR" dirty="0" smtClean="0"/>
              <a:t>DEFAULT 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미리 지정한 기본 값으로 변경함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FOREIGN KEY(</a:t>
            </a:r>
            <a:r>
              <a:rPr lang="ko-KR" altLang="en-US" dirty="0" smtClean="0"/>
              <a:t>소속부서</a:t>
            </a:r>
            <a:r>
              <a:rPr lang="en-US" altLang="ko-KR" dirty="0" smtClean="0"/>
              <a:t>) REFERENCES </a:t>
            </a:r>
            <a:r>
              <a:rPr lang="ko-KR" altLang="en-US" dirty="0" smtClean="0"/>
              <a:t>부서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부서번호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FOREIGN KEY(</a:t>
            </a:r>
            <a:r>
              <a:rPr lang="ko-KR" altLang="en-US" dirty="0"/>
              <a:t>소속부서</a:t>
            </a:r>
            <a:r>
              <a:rPr lang="en-US" altLang="ko-KR" dirty="0"/>
              <a:t>) REFERENCES </a:t>
            </a:r>
            <a:r>
              <a:rPr lang="ko-KR" altLang="en-US" dirty="0"/>
              <a:t>부서</a:t>
            </a:r>
            <a:r>
              <a:rPr lang="en-US" altLang="ko-KR" dirty="0"/>
              <a:t>(</a:t>
            </a:r>
            <a:r>
              <a:rPr lang="ko-KR" altLang="en-US" dirty="0"/>
              <a:t>부서번호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ON DELETE CASCADE  ON UPDATE CASCADE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2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7" name="내용 개체 틀 11"/>
          <p:cNvSpPr txBox="1">
            <a:spLocks/>
          </p:cNvSpPr>
          <p:nvPr/>
        </p:nvSpPr>
        <p:spPr>
          <a:xfrm>
            <a:off x="-18510" y="5139191"/>
            <a:ext cx="8910990" cy="162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 NO ACTION : </a:t>
            </a:r>
            <a:r>
              <a:rPr lang="ko-KR" altLang="en-US" sz="1400" dirty="0" smtClean="0"/>
              <a:t>부서 테이블의 </a:t>
            </a:r>
            <a:r>
              <a:rPr lang="ko-KR" altLang="en-US" sz="1400" dirty="0" err="1" smtClean="0"/>
              <a:t>투플을</a:t>
            </a:r>
            <a:r>
              <a:rPr lang="ko-KR" altLang="en-US" sz="1400" dirty="0" smtClean="0"/>
              <a:t> 삭제하지 못하게 함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 CASCADE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사원 테이블에서 </a:t>
            </a:r>
            <a:r>
              <a:rPr lang="ko-KR" altLang="en-US" sz="1400" dirty="0" err="1" smtClean="0"/>
              <a:t>홍보부에</a:t>
            </a:r>
            <a:r>
              <a:rPr lang="ko-KR" altLang="en-US" sz="1400" dirty="0" smtClean="0"/>
              <a:t> 근무하</a:t>
            </a:r>
            <a:r>
              <a:rPr lang="ko-KR" altLang="en-US" sz="1400" dirty="0"/>
              <a:t>는</a:t>
            </a:r>
            <a:r>
              <a:rPr lang="ko-KR" altLang="en-US" sz="1400" dirty="0" smtClean="0"/>
              <a:t> 정소화 사원 </a:t>
            </a:r>
            <a:r>
              <a:rPr lang="ko-KR" altLang="en-US" sz="1400" dirty="0" err="1" smtClean="0"/>
              <a:t>투플도</a:t>
            </a:r>
            <a:r>
              <a:rPr lang="ko-KR" altLang="en-US" sz="1400" dirty="0" smtClean="0"/>
              <a:t> 함께 삭제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 SET </a:t>
            </a:r>
            <a:r>
              <a:rPr lang="en-US" altLang="ko-KR" sz="1400" dirty="0"/>
              <a:t>NULL : </a:t>
            </a:r>
            <a:r>
              <a:rPr lang="ko-KR" altLang="en-US" sz="1400" dirty="0" smtClean="0"/>
              <a:t>사원 테이블에서 정소화 사원의 소속부서 속성 값을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로 변경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 SET </a:t>
            </a:r>
            <a:r>
              <a:rPr lang="en-US" altLang="ko-KR" sz="1400" dirty="0"/>
              <a:t>DEFAULT : </a:t>
            </a:r>
            <a:r>
              <a:rPr lang="ko-KR" altLang="en-US" sz="1400" dirty="0" smtClean="0"/>
              <a:t>사원 테이블에서 정소화 사원의 소속부서 속성 값을 기본 값으로 변경 </a:t>
            </a:r>
            <a:endParaRPr lang="en-US" altLang="ko-KR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51720" y="1718810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ym typeface="Wingdings"/>
              </a:rPr>
              <a:t>[</a:t>
            </a:r>
            <a:r>
              <a:rPr lang="ko-KR" altLang="en-US" sz="1600" b="1" dirty="0" smtClean="0">
                <a:sym typeface="Wingdings"/>
              </a:rPr>
              <a:t>참조 </a:t>
            </a:r>
            <a:r>
              <a:rPr lang="ko-KR" altLang="en-US" sz="1600" b="1" dirty="0" err="1" smtClean="0">
                <a:sym typeface="Wingdings"/>
              </a:rPr>
              <a:t>무결성</a:t>
            </a:r>
            <a:r>
              <a:rPr lang="ko-KR" altLang="en-US" sz="1600" b="1" dirty="0" smtClean="0">
                <a:sym typeface="Wingdings"/>
              </a:rPr>
              <a:t> 제약조건 유지를 위한 </a:t>
            </a:r>
            <a:r>
              <a:rPr lang="ko-KR" altLang="en-US" sz="1600" b="1" dirty="0" err="1" smtClean="0">
                <a:sym typeface="Wingdings"/>
              </a:rPr>
              <a:t>투플</a:t>
            </a:r>
            <a:r>
              <a:rPr lang="ko-KR" altLang="en-US" sz="1600" b="1" dirty="0" smtClean="0">
                <a:sym typeface="Wingdings"/>
              </a:rPr>
              <a:t> 삭제 예</a:t>
            </a:r>
            <a:r>
              <a:rPr lang="en-US" altLang="ko-KR" sz="1600" b="1" dirty="0" smtClean="0">
                <a:sym typeface="Wingdings"/>
              </a:rPr>
              <a:t>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168860"/>
            <a:ext cx="7572803" cy="271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910040" cy="5543705"/>
          </a:xfrm>
        </p:spPr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CHECK</a:t>
            </a:r>
          </a:p>
          <a:p>
            <a:pPr lvl="3">
              <a:lnSpc>
                <a:spcPct val="200000"/>
              </a:lnSpc>
            </a:pPr>
            <a:r>
              <a:rPr lang="ko-KR" altLang="en-US" dirty="0" smtClean="0"/>
              <a:t>테이블에 정확하고 유효한 데이터를 유지하기 위해 </a:t>
            </a:r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속성에 대한 제약조건을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>
              <a:lnSpc>
                <a:spcPct val="200000"/>
              </a:lnSpc>
            </a:pPr>
            <a:r>
              <a:rPr lang="en-US" altLang="ko-KR" dirty="0" smtClean="0"/>
              <a:t>CONSTRAINT </a:t>
            </a:r>
            <a:r>
              <a:rPr lang="ko-KR" altLang="en-US" dirty="0" smtClean="0"/>
              <a:t>키워드와 함께 고유의 이름을 부여할 수도 있음</a:t>
            </a:r>
            <a:endParaRPr lang="en-US" altLang="ko-KR" dirty="0" smtClean="0"/>
          </a:p>
          <a:p>
            <a:pPr lvl="3">
              <a:lnSpc>
                <a:spcPct val="20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CHECK(</a:t>
            </a:r>
            <a:r>
              <a:rPr lang="ko-KR" altLang="en-US" dirty="0" smtClean="0"/>
              <a:t>재고량 </a:t>
            </a:r>
            <a:r>
              <a:rPr lang="en-US" altLang="ko-KR" dirty="0" smtClean="0"/>
              <a:t>&gt;= 0 AND </a:t>
            </a:r>
            <a:r>
              <a:rPr lang="ko-KR" altLang="en-US" dirty="0" smtClean="0"/>
              <a:t>재고량 </a:t>
            </a:r>
            <a:r>
              <a:rPr lang="en-US" altLang="ko-KR" dirty="0" smtClean="0"/>
              <a:t>&lt;= 10000)</a:t>
            </a:r>
          </a:p>
          <a:p>
            <a:pPr lvl="3">
              <a:lnSpc>
                <a:spcPct val="20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CONSTRAINT  CHK_CPY  CHECK(</a:t>
            </a:r>
            <a:r>
              <a:rPr lang="ko-KR" altLang="en-US" dirty="0" smtClean="0"/>
              <a:t>제조업체 </a:t>
            </a:r>
            <a:r>
              <a:rPr lang="en-US" altLang="ko-KR" dirty="0" smtClean="0"/>
              <a:t>= ‘</a:t>
            </a:r>
            <a:r>
              <a:rPr lang="ko-KR" altLang="en-US" dirty="0" err="1" smtClean="0"/>
              <a:t>한빛제과</a:t>
            </a:r>
            <a:r>
              <a:rPr lang="en-US" altLang="ko-KR" dirty="0" smtClean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264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00760" y="1538790"/>
            <a:ext cx="5813579" cy="45550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데이터베이스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SQL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36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01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SQL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소개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02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SQL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이용한 데이터 정의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03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SQL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이용한 데이터 조작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04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05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삽입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SQL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고객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3" y="1718810"/>
            <a:ext cx="8312787" cy="4799645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192180" y="5949280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고객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(7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4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6" name="내용 개체 틀 11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550000" cy="5543705"/>
          </a:xfrm>
        </p:spPr>
        <p:txBody>
          <a:bodyPr/>
          <a:lstStyle/>
          <a:p>
            <a:r>
              <a:rPr lang="ko-KR" altLang="en-US" dirty="0" smtClean="0"/>
              <a:t>제품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718810"/>
            <a:ext cx="8379213" cy="4860540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005444" y="5904275"/>
            <a:ext cx="301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제품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(8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8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584436"/>
            <a:ext cx="7832082" cy="5174934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325631" y="4028072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주문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(9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배송업체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28108"/>
            <a:ext cx="8775975" cy="37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ALTER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286000" lvl="5" indent="0">
              <a:buNone/>
            </a:pPr>
            <a:endParaRPr lang="en-US" altLang="ko-KR" sz="1200" dirty="0"/>
          </a:p>
          <a:p>
            <a:pPr marL="2286000" lvl="5" indent="0">
              <a:buNone/>
            </a:pPr>
            <a:r>
              <a:rPr lang="en-US" altLang="ko-KR" dirty="0" smtClean="0"/>
              <a:t>		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36" b="-1075"/>
          <a:stretch/>
        </p:blipFill>
        <p:spPr>
          <a:xfrm>
            <a:off x="644470" y="2292490"/>
            <a:ext cx="7932792" cy="12745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3870862"/>
            <a:ext cx="8455939" cy="15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ALTER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삭제할 속성과 관련된 </a:t>
            </a:r>
            <a:r>
              <a:rPr lang="ko-KR" altLang="en-US" dirty="0" smtClean="0"/>
              <a:t>제약조건이나 참조하는 다른 속성이 존재한다면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 </a:t>
            </a:r>
            <a:r>
              <a:rPr lang="ko-KR" altLang="en-US" dirty="0"/>
              <a:t>삭제가 수행되지 않음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관련된 </a:t>
            </a:r>
            <a:r>
              <a:rPr lang="ko-KR" altLang="en-US" dirty="0" smtClean="0"/>
              <a:t>제약조건이나 참조하는 다른 속성을 </a:t>
            </a:r>
            <a:r>
              <a:rPr lang="ko-KR" altLang="en-US" dirty="0"/>
              <a:t>먼저 삭제해야 함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 smtClean="0"/>
          </a:p>
          <a:p>
            <a:pPr lvl="4"/>
            <a:endParaRPr lang="en-US" altLang="ko-KR" sz="2800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72"/>
          <a:stretch/>
        </p:blipFill>
        <p:spPr>
          <a:xfrm>
            <a:off x="971600" y="2213865"/>
            <a:ext cx="6442484" cy="765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3" y="4509120"/>
            <a:ext cx="8625147" cy="15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새로운 제약조건의 추가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 smtClean="0"/>
          </a:p>
          <a:p>
            <a:pPr lvl="7">
              <a:lnSpc>
                <a:spcPct val="130000"/>
              </a:lnSpc>
            </a:pPr>
            <a:endParaRPr lang="en-US" altLang="ko-KR" sz="1100" dirty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r="16462"/>
          <a:stretch/>
        </p:blipFill>
        <p:spPr>
          <a:xfrm>
            <a:off x="680363" y="2287356"/>
            <a:ext cx="8257122" cy="7294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0" y="3429000"/>
            <a:ext cx="8550000" cy="15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기존 제약조건의 삭제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3"/>
          <a:stretch/>
        </p:blipFill>
        <p:spPr>
          <a:xfrm>
            <a:off x="881590" y="2332658"/>
            <a:ext cx="7090782" cy="7650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3" y="3383995"/>
            <a:ext cx="8262642" cy="190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smtClean="0"/>
              <a:t>삭제 </a:t>
            </a:r>
            <a:r>
              <a:rPr lang="en-US" altLang="ko-KR" dirty="0"/>
              <a:t>: </a:t>
            </a:r>
            <a:r>
              <a:rPr lang="en-US" altLang="ko-KR" dirty="0" smtClean="0"/>
              <a:t>DROP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테이블을 참조하는 테이블이 있다면</a:t>
            </a:r>
            <a:r>
              <a:rPr lang="en-US" altLang="ko-KR" dirty="0" smtClean="0"/>
              <a:t>?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테이블 삭제가 수행되지 않음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관련된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제약조건을 먼저 삭제해야 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6" y="1718810"/>
            <a:ext cx="3591399" cy="8550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4194085"/>
            <a:ext cx="8650867" cy="15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SQL</a:t>
            </a:r>
            <a:r>
              <a:rPr lang="ko-KR" altLang="en-US" dirty="0" smtClean="0"/>
              <a:t>을 이용한 데이터 조작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데이터 조작 </a:t>
            </a:r>
            <a:r>
              <a:rPr lang="ko-KR" altLang="en-US" dirty="0" smtClean="0"/>
              <a:t>기능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데이터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삭제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48" y="2213865"/>
            <a:ext cx="5250007" cy="43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2231740" y="5274205"/>
            <a:ext cx="5309640" cy="15751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+mn-lt"/>
              </a:rPr>
              <a:t>SQL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의 역할을 이해하고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이를 기능별로 분류해본다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+mn-lt"/>
              </a:rPr>
              <a:t>SQL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의 데이터 정의 기능을 예제를 통해 익힌다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+mn-lt"/>
              </a:rPr>
              <a:t>SQL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의 데이터 조작 기능을 예제를 통해 익힌다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  <a:latin typeface="+mn-lt"/>
              </a:rPr>
              <a:t>뷰의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 개념과 장점을 이해한다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+mn-lt"/>
              </a:rPr>
              <a:t>삽입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SQL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의 역할을 이해한다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.</a:t>
            </a:r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94" y="863715"/>
            <a:ext cx="4680521" cy="434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SQL</a:t>
            </a:r>
            <a:r>
              <a:rPr lang="ko-KR" altLang="en-US" dirty="0" smtClean="0"/>
              <a:t>을 이용한 데이터 조작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예제에서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고객 테이블 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21550" y="1718810"/>
            <a:ext cx="8014310" cy="44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예제에서 </a:t>
            </a:r>
            <a:r>
              <a:rPr lang="ko-KR" altLang="en-US" dirty="0"/>
              <a:t>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테이블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0044"/>
          <a:stretch/>
        </p:blipFill>
        <p:spPr>
          <a:xfrm>
            <a:off x="746575" y="1628800"/>
            <a:ext cx="7437058" cy="45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예제에서 </a:t>
            </a:r>
            <a:r>
              <a:rPr lang="ko-KR" altLang="en-US" dirty="0"/>
              <a:t>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테이블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9" y="1718810"/>
            <a:ext cx="8098076" cy="49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키워드와 함께 검색하고 싶은 속성의 이름을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FROM </a:t>
            </a:r>
            <a:r>
              <a:rPr lang="ko-KR" altLang="en-US" dirty="0" smtClean="0"/>
              <a:t>키워드와 함께 검색하고 싶은 속성이 있는 테이블의 이름을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검색 결과는 테이블 형태로 반환됨</a:t>
            </a:r>
            <a:endParaRPr lang="en-US" altLang="ko-KR" sz="1100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ALL 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결</a:t>
            </a:r>
            <a:r>
              <a:rPr lang="ko-KR" altLang="en-US" dirty="0" smtClean="0"/>
              <a:t>과 테이블이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중복을 허용하도록 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DISTINCT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결과 테이블이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중복을 허용하지 않도록 지정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72"/>
          <a:stretch/>
        </p:blipFill>
        <p:spPr>
          <a:xfrm>
            <a:off x="1031078" y="3383995"/>
            <a:ext cx="6826287" cy="13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3" y="2258870"/>
            <a:ext cx="8614857" cy="32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2153165"/>
            <a:ext cx="8685965" cy="41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6" y="2203323"/>
            <a:ext cx="8685014" cy="4151002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710049" y="953725"/>
            <a:ext cx="3645405" cy="1327978"/>
          </a:xfrm>
          <a:prstGeom prst="wedgeRoundRectCallout">
            <a:avLst>
              <a:gd name="adj1" fmla="val -30409"/>
              <a:gd name="adj2" fmla="val 6771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모든 속성을 검색할 때는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속성의 이름을 전부 나열하지 않고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600" dirty="0" smtClean="0">
                <a:solidFill>
                  <a:schemeClr val="tx1"/>
                </a:solidFill>
              </a:rPr>
              <a:t> 사용 가능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5" y="2213180"/>
            <a:ext cx="8685015" cy="412047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031940" y="3744035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중복됨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8" y="2205315"/>
            <a:ext cx="8734757" cy="414901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031940" y="3834045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중복됨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2213865"/>
            <a:ext cx="8590772" cy="3105345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121950" y="4194085"/>
            <a:ext cx="3285365" cy="900100"/>
          </a:xfrm>
          <a:prstGeom prst="wedgeRoundRectCallout">
            <a:avLst>
              <a:gd name="adj1" fmla="val -59062"/>
              <a:gd name="adj2" fmla="val -640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한 번씩만 나타남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SQL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955045" cy="554370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SQL(Structured Query Language)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관계 </a:t>
            </a:r>
            <a:r>
              <a:rPr lang="ko-KR" altLang="en-US" dirty="0"/>
              <a:t>데이터베이스를 위한 표준 </a:t>
            </a:r>
            <a:r>
              <a:rPr lang="ko-KR" altLang="en-US" dirty="0" err="1" smtClean="0"/>
              <a:t>질의어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비절차적 데이터 언어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발전 역사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en-US" altLang="ko-KR" dirty="0" smtClean="0"/>
              <a:t>SEQUEL(Structured English </a:t>
            </a:r>
            <a:r>
              <a:rPr lang="en-US" altLang="ko-KR" dirty="0" err="1" smtClean="0"/>
              <a:t>QUEry</a:t>
            </a:r>
            <a:r>
              <a:rPr lang="en-US" altLang="ko-KR" dirty="0" smtClean="0"/>
              <a:t> Language)</a:t>
            </a:r>
            <a:r>
              <a:rPr lang="ko-KR" altLang="en-US" dirty="0" smtClean="0"/>
              <a:t>에서 유래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 smtClean="0"/>
              <a:t>SEQUEL : </a:t>
            </a:r>
            <a:r>
              <a:rPr lang="ko-KR" altLang="en-US" dirty="0" smtClean="0"/>
              <a:t>연구용 </a:t>
            </a:r>
            <a:r>
              <a:rPr lang="ko-KR" altLang="en-US" dirty="0"/>
              <a:t>관계 </a:t>
            </a:r>
            <a:r>
              <a:rPr lang="ko-KR" altLang="en-US" dirty="0" smtClean="0"/>
              <a:t>데이터베이스 관리 시스템인 </a:t>
            </a:r>
            <a:r>
              <a:rPr lang="en-US" altLang="ko-KR" dirty="0"/>
              <a:t>SYSTEM R</a:t>
            </a:r>
            <a:r>
              <a:rPr lang="ko-KR" altLang="en-US" dirty="0"/>
              <a:t>을 위한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미국 표준 연구소인 </a:t>
            </a:r>
            <a:r>
              <a:rPr lang="en-US" altLang="ko-KR" dirty="0" smtClean="0"/>
              <a:t>ANSI</a:t>
            </a:r>
            <a:r>
              <a:rPr lang="ko-KR" altLang="en-US" dirty="0" smtClean="0"/>
              <a:t>와 국제 표준화 기구인 </a:t>
            </a:r>
            <a:r>
              <a:rPr lang="en-US" altLang="ko-KR" dirty="0" smtClean="0"/>
              <a:t>ISO</a:t>
            </a:r>
            <a:r>
              <a:rPr lang="ko-KR" altLang="en-US" dirty="0" smtClean="0"/>
              <a:t>에서 표준화 작업을 진행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계속 수정 및 보완되고 있음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사용 방식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대화식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데이터베이스 관리 시스템에 직접 접근해 질의를 작성하고 실행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  : </a:t>
            </a:r>
            <a:r>
              <a:rPr lang="ko-KR" altLang="en-US" dirty="0" smtClean="0"/>
              <a:t>프로그래밍 언어로 작성한 응용 프로그램에 삽입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141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AS </a:t>
            </a:r>
            <a:r>
              <a:rPr lang="ko-KR" altLang="en-US" dirty="0"/>
              <a:t>키워드를 이용해 결과 테이블에서 속성의 이름을 바꾸어 출력 가능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새로운 이름에 공백이 포함되어 있으면 큰따옴표나 작은따옴표로 묶어주어야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 err="1"/>
              <a:t>오라클에서는</a:t>
            </a:r>
            <a:r>
              <a:rPr lang="ko-KR" altLang="en-US" dirty="0"/>
              <a:t> 큰따옴표</a:t>
            </a:r>
            <a:r>
              <a:rPr lang="en-US" altLang="ko-KR" dirty="0"/>
              <a:t>, MS SQL </a:t>
            </a:r>
            <a:r>
              <a:rPr lang="ko-KR" altLang="en-US" dirty="0"/>
              <a:t>서버에서는 작은따옴표 사용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AS </a:t>
            </a:r>
            <a:r>
              <a:rPr lang="ko-KR" altLang="en-US" dirty="0"/>
              <a:t>키워드는 생략 가능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8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168860"/>
            <a:ext cx="8342208" cy="3943229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550000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841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산술식을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키워드와 함께 </a:t>
            </a:r>
            <a:r>
              <a:rPr lang="ko-KR" altLang="en-US" dirty="0" err="1" smtClean="0"/>
              <a:t>산술식</a:t>
            </a:r>
            <a:r>
              <a:rPr lang="ko-KR" altLang="en-US" dirty="0" smtClean="0"/>
              <a:t>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산술식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속성의 이름과 </a:t>
            </a:r>
            <a:r>
              <a:rPr lang="en-US" altLang="ko-KR" dirty="0" smtClean="0"/>
              <a:t>+, -, *, / </a:t>
            </a:r>
            <a:r>
              <a:rPr lang="ko-KR" altLang="en-US" dirty="0" smtClean="0"/>
              <a:t>등의 산술 연산자와 상수로 구성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 테이블에서만 계산된 결과 값이 출력됨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/>
              <a:t>속성의 값이 실제로 변경되는 것은 </a:t>
            </a:r>
            <a:r>
              <a:rPr lang="ko-KR" altLang="en-US" dirty="0" smtClean="0"/>
              <a:t>아님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산술식을</a:t>
            </a:r>
            <a:r>
              <a:rPr lang="ko-KR" altLang="en-US" dirty="0"/>
              <a:t> 이용한 </a:t>
            </a:r>
            <a:r>
              <a:rPr lang="ko-KR" altLang="en-US" dirty="0" smtClean="0"/>
              <a:t>검색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3865"/>
            <a:ext cx="8235915" cy="4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조건을 만족하는 데이터만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4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키워드와 함께 비교 연산자와 논리 연산자를 이용한 검색 조건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숫자뿐만 아니라 문자나 날짜 값을 비교하는 것도 가능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‘A’ &lt; ‘C’ </a:t>
            </a:r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‘2022-12-01’ &lt; ‘2022-12-02’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조건에서 문자나 날짜 값은 작은따옴표로 묶어서 표현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81"/>
          <a:stretch/>
        </p:blipFill>
        <p:spPr>
          <a:xfrm>
            <a:off x="1139673" y="2609418"/>
            <a:ext cx="5920264" cy="16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2" y="2303875"/>
            <a:ext cx="2925952" cy="3880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04" y="2303875"/>
            <a:ext cx="5265586" cy="2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3" y="2213865"/>
            <a:ext cx="8441495" cy="33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3" y="2213865"/>
            <a:ext cx="8604645" cy="29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9" y="2101508"/>
            <a:ext cx="7821461" cy="45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521550" y="2258870"/>
            <a:ext cx="8550950" cy="3825425"/>
            <a:chOff x="836585" y="2258870"/>
            <a:chExt cx="8145905" cy="34653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85" y="2258870"/>
              <a:ext cx="8029575" cy="336232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787135" y="4149080"/>
              <a:ext cx="3195355" cy="1575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7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</a:t>
            </a:r>
            <a:r>
              <a:rPr lang="ko-KR" altLang="en-US" dirty="0" smtClean="0"/>
              <a:t>분류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1795425"/>
            <a:ext cx="7143642" cy="46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LIKE </a:t>
            </a:r>
            <a:r>
              <a:rPr lang="ko-KR" altLang="en-US" dirty="0" smtClean="0"/>
              <a:t>키워드를 이용해 부분적으로 일치하는 데이터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문자열을 이용하는 조건에만 </a:t>
            </a:r>
            <a:r>
              <a:rPr lang="en-US" altLang="ko-KR" dirty="0" smtClean="0"/>
              <a:t>LIKE </a:t>
            </a:r>
            <a:r>
              <a:rPr lang="ko-KR" altLang="en-US" dirty="0" smtClean="0"/>
              <a:t>키워드 사용 가능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3338990"/>
            <a:ext cx="8431831" cy="2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5" y="2258870"/>
            <a:ext cx="833372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7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9" y="2258870"/>
            <a:ext cx="8655716" cy="31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2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2303875"/>
            <a:ext cx="858556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en-US" altLang="ko-KR" dirty="0" smtClean="0"/>
              <a:t>ULL</a:t>
            </a:r>
            <a:r>
              <a:rPr lang="ko-KR" altLang="en-US" dirty="0" smtClean="0"/>
              <a:t>을 </a:t>
            </a:r>
            <a:r>
              <a:rPr lang="ko-KR" altLang="en-US" dirty="0"/>
              <a:t>이용한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/>
              <a:t>IS NULL </a:t>
            </a:r>
            <a:r>
              <a:rPr lang="ko-KR" altLang="en-US" dirty="0"/>
              <a:t>키워드를 이용해 </a:t>
            </a:r>
            <a:r>
              <a:rPr lang="ko-KR" altLang="en-US" dirty="0" smtClean="0"/>
              <a:t>특정 </a:t>
            </a:r>
            <a:r>
              <a:rPr lang="ko-KR" altLang="en-US" dirty="0"/>
              <a:t>속성의 값이 널 값인지를 비교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IS NOT NULL </a:t>
            </a:r>
            <a:r>
              <a:rPr lang="ko-KR" altLang="en-US" dirty="0"/>
              <a:t>키워드를 </a:t>
            </a:r>
            <a:r>
              <a:rPr lang="ko-KR" altLang="en-US" dirty="0" smtClean="0"/>
              <a:t>이용해 </a:t>
            </a:r>
            <a:r>
              <a:rPr lang="ko-KR" altLang="en-US" dirty="0"/>
              <a:t>특정 속성의 값이 널 값이 아닌지를 비교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검색 조건에서 널 값은 다른 값과 크기를 비교하면 결과가 모두 거짓이 </a:t>
            </a:r>
            <a:r>
              <a:rPr lang="ko-KR" altLang="en-US" dirty="0"/>
              <a:t>됨</a:t>
            </a:r>
            <a:endParaRPr lang="en-US" altLang="ko-KR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86635" y="4419110"/>
            <a:ext cx="3510390" cy="6300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만약 재고량 속성의 값이 널이라면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509" y="3699030"/>
            <a:ext cx="2564831" cy="27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en-US" altLang="ko-KR" dirty="0" smtClean="0"/>
              <a:t>ULL</a:t>
            </a:r>
            <a:r>
              <a:rPr lang="ko-KR" altLang="en-US" dirty="0" smtClean="0"/>
              <a:t>을 </a:t>
            </a:r>
            <a:r>
              <a:rPr lang="ko-KR" altLang="en-US" dirty="0"/>
              <a:t>이용한 </a:t>
            </a:r>
            <a:r>
              <a:rPr lang="ko-KR" altLang="en-US" dirty="0" smtClean="0"/>
              <a:t>검색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5" y="2228400"/>
            <a:ext cx="8465710" cy="28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en-US" altLang="ko-KR" dirty="0" smtClean="0"/>
              <a:t>ULL</a:t>
            </a:r>
            <a:r>
              <a:rPr lang="ko-KR" altLang="en-US" dirty="0" smtClean="0"/>
              <a:t>을 </a:t>
            </a:r>
            <a:r>
              <a:rPr lang="ko-KR" altLang="en-US" dirty="0"/>
              <a:t>이용한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3" y="2227999"/>
            <a:ext cx="8402720" cy="40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ORDER BY </a:t>
            </a:r>
            <a:r>
              <a:rPr lang="ko-KR" altLang="en-US" dirty="0" smtClean="0"/>
              <a:t>키워드를 이용해 결과 테이블 내용을 사용자가 원하는 순서로 출력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ORDER BY </a:t>
            </a:r>
            <a:r>
              <a:rPr lang="ko-KR" altLang="en-US" dirty="0" smtClean="0"/>
              <a:t>키워드와 함께 정렬 기준이 되는 속성과 정렬 방식을 지정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오름차순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): ASC  / </a:t>
            </a:r>
            <a:r>
              <a:rPr lang="ko-KR" altLang="en-US" dirty="0" smtClean="0"/>
              <a:t>내림차순</a:t>
            </a:r>
            <a:r>
              <a:rPr lang="en-US" altLang="ko-KR" dirty="0" smtClean="0"/>
              <a:t>: DESC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널 값은 오름차순에서는 맨 마지막에 출력되고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내림차순에서는 맨 먼저 출력됨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여러 기준에 따라 정렬하려면 정렬 기준이 되는 속성들을 차례대로 제시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5"/>
          <a:stretch/>
        </p:blipFill>
        <p:spPr>
          <a:xfrm>
            <a:off x="1286635" y="4419110"/>
            <a:ext cx="5805645" cy="2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2213865"/>
            <a:ext cx="8096514" cy="41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2078850"/>
            <a:ext cx="6930296" cy="465048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112060" y="3789040"/>
            <a:ext cx="3688987" cy="990110"/>
          </a:xfrm>
          <a:prstGeom prst="wedgeRoundRectCallout">
            <a:avLst>
              <a:gd name="adj1" fmla="val -38774"/>
              <a:gd name="adj2" fmla="val 7743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p01 </a:t>
            </a:r>
            <a:r>
              <a:rPr lang="ko-KR" altLang="en-US" sz="1600" dirty="0" smtClean="0">
                <a:solidFill>
                  <a:schemeClr val="tx1"/>
                </a:solidFill>
              </a:rPr>
              <a:t>제품이 맨 먼저 출력되고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p</a:t>
            </a:r>
            <a:r>
              <a:rPr lang="en-US" altLang="ko-KR" sz="1600" dirty="0" smtClean="0">
                <a:solidFill>
                  <a:schemeClr val="tx1"/>
                </a:solidFill>
              </a:rPr>
              <a:t>03 </a:t>
            </a:r>
            <a:r>
              <a:rPr lang="ko-KR" altLang="en-US" sz="1600" dirty="0" smtClean="0">
                <a:solidFill>
                  <a:schemeClr val="tx1"/>
                </a:solidFill>
              </a:rPr>
              <a:t>제품 중에는 수량이 </a:t>
            </a:r>
            <a:r>
              <a:rPr lang="en-US" altLang="ko-KR" sz="1600" dirty="0" smtClean="0">
                <a:solidFill>
                  <a:schemeClr val="tx1"/>
                </a:solidFill>
              </a:rPr>
              <a:t>22</a:t>
            </a:r>
            <a:r>
              <a:rPr lang="ko-KR" altLang="en-US" sz="1600" dirty="0" smtClean="0">
                <a:solidFill>
                  <a:schemeClr val="tx1"/>
                </a:solidFill>
              </a:rPr>
              <a:t>인 제품이 먼저 출력됨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SQL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정의어</a:t>
            </a:r>
            <a:r>
              <a:rPr lang="en-US" altLang="ko-KR" dirty="0" smtClean="0"/>
              <a:t>(DDL)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테이블을 생성하고 </a:t>
            </a:r>
            <a:r>
              <a:rPr lang="ko-KR" altLang="en-US" dirty="0" err="1" smtClean="0"/>
              <a:t>변경</a:t>
            </a:r>
            <a:r>
              <a:rPr lang="ko-KR" altLang="en-US" dirty="0" err="1" smtClean="0">
                <a:sym typeface="Wingdings 2"/>
              </a:rPr>
              <a:t>삭제하는</a:t>
            </a:r>
            <a:r>
              <a:rPr lang="ko-KR" altLang="en-US" dirty="0" smtClean="0">
                <a:sym typeface="Wingdings 2"/>
              </a:rPr>
              <a:t> 기능을 제공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조작어</a:t>
            </a:r>
            <a:r>
              <a:rPr lang="en-US" altLang="ko-KR" dirty="0" smtClean="0"/>
              <a:t>(DML)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테이블에 새 데이터를 삽입하거나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테이블에 저장된 데이터를 수정</a:t>
            </a:r>
            <a:r>
              <a:rPr lang="ko-KR" altLang="en-US" dirty="0" smtClean="0">
                <a:sym typeface="Wingdings 2"/>
              </a:rPr>
              <a:t>삭제검색하는 기능을 제공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제어어</a:t>
            </a:r>
            <a:r>
              <a:rPr lang="en-US" altLang="ko-KR" dirty="0" smtClean="0"/>
              <a:t>(DCL)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보안을 위해 데이터에 대한 접근 및 사용 권한을 </a:t>
            </a:r>
            <a:r>
              <a:rPr lang="ko-KR" altLang="en-US" dirty="0" err="1" smtClean="0"/>
              <a:t>사용자별로</a:t>
            </a:r>
            <a:r>
              <a:rPr lang="ko-KR" altLang="en-US" dirty="0" smtClean="0"/>
              <a:t> 부여하거나 취소하는 기능을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919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특정 속성 값을 통계적으로 계산한 결과를 검색하기 위해 집계 함수를 이용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</a:t>
            </a:r>
            <a:r>
              <a:rPr lang="en-US" altLang="ko-KR" dirty="0" smtClean="0"/>
              <a:t>(aggregate function)</a:t>
            </a:r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열 함수</a:t>
            </a:r>
            <a:r>
              <a:rPr lang="en-US" altLang="ko-KR" dirty="0" smtClean="0"/>
              <a:t>(column function) </a:t>
            </a:r>
            <a:r>
              <a:rPr lang="ko-KR" altLang="en-US" dirty="0" smtClean="0"/>
              <a:t>라고도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최댓값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최솟값의 계산 기능 제공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집계 함수 사용 시 주의 사항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함수는 널인 속성 값은 제외하고 계산함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함수는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절에서는 사용할 수 없고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절이나 </a:t>
            </a:r>
            <a:r>
              <a:rPr lang="en-US" altLang="ko-KR" dirty="0" smtClean="0"/>
              <a:t>HAVING </a:t>
            </a:r>
            <a:r>
              <a:rPr lang="ko-KR" altLang="en-US" dirty="0" smtClean="0"/>
              <a:t>절에서만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10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13865"/>
            <a:ext cx="6287330" cy="34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258870"/>
            <a:ext cx="8115965" cy="24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9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77034"/>
            <a:ext cx="5535615" cy="45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63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213865"/>
            <a:ext cx="8172400" cy="27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2156332"/>
            <a:ext cx="7785865" cy="45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71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2078850"/>
            <a:ext cx="6163425" cy="4705584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572000" y="1040359"/>
            <a:ext cx="3780420" cy="675075"/>
          </a:xfrm>
          <a:prstGeom prst="wedgeRoundRectCallout">
            <a:avLst>
              <a:gd name="adj1" fmla="val -42629"/>
              <a:gd name="adj2" fmla="val 10589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</a:rPr>
              <a:t>널인 속성 값은 제외하고 개수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2" y="2198026"/>
            <a:ext cx="7755933" cy="414046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707015" y="1052735"/>
            <a:ext cx="3780420" cy="846095"/>
          </a:xfrm>
          <a:prstGeom prst="wedgeRoundRectCallout">
            <a:avLst>
              <a:gd name="adj1" fmla="val -33953"/>
              <a:gd name="adj2" fmla="val 8287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정확한 개수를 계산하기 위해서는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보</a:t>
            </a:r>
            <a:r>
              <a:rPr lang="ko-KR" altLang="en-US" sz="1600" dirty="0">
                <a:solidFill>
                  <a:schemeClr val="tx1"/>
                </a:solidFill>
              </a:rPr>
              <a:t>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기본키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속성이나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를 주로 이용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7" y="2168860"/>
            <a:ext cx="8206088" cy="2458899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1279046" y="5184195"/>
            <a:ext cx="7290810" cy="728026"/>
          </a:xfrm>
          <a:prstGeom prst="wedgeRoundRectCallout">
            <a:avLst>
              <a:gd name="adj1" fmla="val -21375"/>
              <a:gd name="adj2" fmla="val -12065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DISTINCT </a:t>
            </a:r>
            <a:r>
              <a:rPr lang="ko-KR" altLang="en-US" sz="1600" dirty="0" smtClean="0">
                <a:solidFill>
                  <a:schemeClr val="tx1"/>
                </a:solidFill>
              </a:rPr>
              <a:t>키워드를 </a:t>
            </a:r>
            <a:r>
              <a:rPr lang="ko-KR" altLang="en-US" sz="1600" dirty="0">
                <a:solidFill>
                  <a:schemeClr val="tx1"/>
                </a:solidFill>
              </a:rPr>
              <a:t>이</a:t>
            </a:r>
            <a:r>
              <a:rPr lang="ko-KR" altLang="en-US" sz="1600" dirty="0" smtClean="0">
                <a:solidFill>
                  <a:schemeClr val="tx1"/>
                </a:solidFill>
              </a:rPr>
              <a:t>용해 중복을 없애고 서로 다른 제조업체의 개수만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GROUP BY </a:t>
            </a:r>
            <a:r>
              <a:rPr lang="ko-KR" altLang="en-US" dirty="0" smtClean="0"/>
              <a:t>키워드를 이용해 특정 속성의 값이 같은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모아 그룹을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그룹별로 검색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GROUP BY </a:t>
            </a:r>
            <a:r>
              <a:rPr lang="ko-KR" altLang="en-US" dirty="0" smtClean="0"/>
              <a:t>키워드와 함께 그룹을 나누는 기준이 되는 속성을 지정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HAVING </a:t>
            </a:r>
            <a:r>
              <a:rPr lang="ko-KR" altLang="en-US" dirty="0" smtClean="0"/>
              <a:t>키워드와 함께 그룹에 대한 조건 작성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그룹을 나누는 기준이 되는 속성을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절에도 작성하는 것이 좋음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56"/>
          <a:stretch/>
        </p:blipFill>
        <p:spPr>
          <a:xfrm>
            <a:off x="1173256" y="2069574"/>
            <a:ext cx="5919024" cy="23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질의에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고객 테이블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01 SQL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41207" y="1808820"/>
            <a:ext cx="7991233" cy="43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2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2" y="2213865"/>
            <a:ext cx="8100900" cy="3707682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067055" y="4262330"/>
            <a:ext cx="3497695" cy="1350150"/>
          </a:xfrm>
          <a:prstGeom prst="wedgeRoundRectCallout">
            <a:avLst>
              <a:gd name="adj1" fmla="val -44636"/>
              <a:gd name="adj2" fmla="val -8766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그룹을 나누는 기준이 되는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주문제품</a:t>
            </a:r>
            <a:r>
              <a:rPr lang="en-US" altLang="ko-KR" sz="1600" dirty="0" smtClean="0">
                <a:solidFill>
                  <a:schemeClr val="tx1"/>
                </a:solidFill>
              </a:rPr>
              <a:t>” </a:t>
            </a:r>
            <a:r>
              <a:rPr lang="ko-KR" altLang="en-US" sz="1600" dirty="0" smtClean="0">
                <a:solidFill>
                  <a:schemeClr val="tx1"/>
                </a:solidFill>
              </a:rPr>
              <a:t>속성을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SELECT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절에도 작성하는 것이 좋음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1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0" y="2213865"/>
            <a:ext cx="6077432" cy="423047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851920" y="1952835"/>
            <a:ext cx="4815535" cy="936105"/>
          </a:xfrm>
          <a:prstGeom prst="wedgeRoundRectCallout">
            <a:avLst>
              <a:gd name="adj1" fmla="val -22320"/>
              <a:gd name="adj2" fmla="val 9871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동일 제품을 주문한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sz="1600" dirty="0" smtClean="0">
                <a:solidFill>
                  <a:schemeClr val="tx1"/>
                </a:solidFill>
              </a:rPr>
              <a:t> 모아 그룹으로 만들고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그룹별로 수량의 합계를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0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5" y="2191587"/>
            <a:ext cx="8375050" cy="41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2161831"/>
            <a:ext cx="8306584" cy="3247389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517105" y="4599130"/>
            <a:ext cx="3195355" cy="1350150"/>
          </a:xfrm>
          <a:prstGeom prst="wedgeRoundRectCallout">
            <a:avLst>
              <a:gd name="adj1" fmla="val -34868"/>
              <a:gd name="adj2" fmla="val -7789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집계 함수를 이용한 조건은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WHERE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절에는 작성할 수 없고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HAVING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절에서 작성 가능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3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213865"/>
            <a:ext cx="8370930" cy="34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123855"/>
            <a:ext cx="7785865" cy="44689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921200" y="3203976"/>
            <a:ext cx="2881270" cy="1318626"/>
          </a:xfrm>
          <a:prstGeom prst="wedgeRoundRectCallout">
            <a:avLst>
              <a:gd name="adj1" fmla="val -60480"/>
              <a:gd name="adj2" fmla="val -1937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집계 함수나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GROUP BY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 명시된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속성 외의 속성은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SELECT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 작성 불가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조인 검색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개의 테이블을 연결하여 데이터를 검색하는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조인 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조인 검색을 위해 테이블을 연결해주는 속성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연결하려는 테이블 간에 조인 속성의 이름은 달라도 되지만 도메인은 같아야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일반적으로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조인 속성으로 이용함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FROM </a:t>
            </a:r>
            <a:r>
              <a:rPr lang="ko-KR" altLang="en-US" dirty="0" smtClean="0"/>
              <a:t>절에 검색에 필요한 모든 테이블을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조인 속성의 값이 같아야 함을 의미하는 조인 조건을 제시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속성 이름 앞에 해당 속성이 소속된 테이블의 이름을 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/>
              <a:t>같은 이름의 속성이 서로 다른 테이블에 존재할 수 있기 </a:t>
            </a:r>
            <a:r>
              <a:rPr lang="ko-KR" altLang="en-US" dirty="0" smtClean="0"/>
              <a:t>때문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.</a:t>
            </a:r>
            <a:r>
              <a:rPr lang="ko-KR" altLang="en-US" dirty="0" smtClean="0"/>
              <a:t>주문고객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433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123855"/>
            <a:ext cx="7785865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213865"/>
            <a:ext cx="8178145" cy="32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2168860"/>
            <a:ext cx="8145905" cy="36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질의에 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</a:t>
            </a:r>
            <a:r>
              <a:rPr lang="ko-KR" altLang="en-US" dirty="0"/>
              <a:t>테이블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01 SQL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1094" b="63"/>
          <a:stretch/>
        </p:blipFill>
        <p:spPr>
          <a:xfrm>
            <a:off x="701570" y="1583795"/>
            <a:ext cx="762702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2615319"/>
            <a:ext cx="7200800" cy="1512669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4980856" y="1628800"/>
            <a:ext cx="4001634" cy="1164588"/>
          </a:xfrm>
          <a:prstGeom prst="wedgeRoundRectCallout">
            <a:avLst>
              <a:gd name="adj1" fmla="val -35512"/>
              <a:gd name="adj2" fmla="val 8050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FROM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절에서 테이블의 이름을 대신하는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단순한 별명을 제시하여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작성하는 것도 좋다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78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180840"/>
            <a:ext cx="8396057" cy="34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5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테이블에 대한 조인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표준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INNER JOIN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키워드를 이용해 작성하는 방법도 제공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405" r="2195" b="10811"/>
          <a:stretch/>
        </p:blipFill>
        <p:spPr>
          <a:xfrm>
            <a:off x="1299830" y="2618910"/>
            <a:ext cx="6405699" cy="1485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8" y="4824155"/>
            <a:ext cx="8048948" cy="1349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4284095"/>
            <a:ext cx="8103501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예제 </a:t>
            </a:r>
            <a:r>
              <a:rPr lang="en-US" altLang="ko-KR" dirty="0"/>
              <a:t>7-38) </a:t>
            </a:r>
            <a:r>
              <a:rPr lang="ko-KR" altLang="en-US" dirty="0"/>
              <a:t>나이가 </a:t>
            </a:r>
            <a:r>
              <a:rPr lang="en-US" altLang="ko-KR" dirty="0"/>
              <a:t>30</a:t>
            </a:r>
            <a:r>
              <a:rPr lang="ko-KR" altLang="en-US" dirty="0"/>
              <a:t>세 이상인 고객이 주문한 제품의 번호와 </a:t>
            </a:r>
            <a:r>
              <a:rPr lang="ko-KR" altLang="en-US" dirty="0" err="1"/>
              <a:t>주문일자</a:t>
            </a:r>
            <a:r>
              <a:rPr lang="ko-KR" altLang="en-US" dirty="0"/>
              <a:t> 검색</a:t>
            </a:r>
          </a:p>
        </p:txBody>
      </p:sp>
    </p:spTree>
    <p:extLst>
      <p:ext uri="{BB962C8B-B14F-4D97-AF65-F5344CB8AC3E}">
        <p14:creationId xmlns:p14="http://schemas.microsoft.com/office/powerpoint/2010/main" val="20167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외부 조인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조인 조건을 만족하지 않는 </a:t>
            </a:r>
            <a:r>
              <a:rPr lang="ko-KR" altLang="en-US" dirty="0" err="1" smtClean="0"/>
              <a:t>투플에</a:t>
            </a:r>
            <a:r>
              <a:rPr lang="ko-KR" altLang="en-US" dirty="0" smtClean="0"/>
              <a:t> 대해서도 검색을 수행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OUTER JOIN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키워드를 이용해 작성</a:t>
            </a:r>
            <a:endParaRPr lang="en-US" altLang="ko-KR" dirty="0" smtClean="0"/>
          </a:p>
          <a:p>
            <a:pPr lvl="8">
              <a:lnSpc>
                <a:spcPct val="150000"/>
              </a:lnSpc>
            </a:pPr>
            <a:endParaRPr lang="en-US" altLang="ko-KR" sz="1050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검색 대상으로 하는 테이블이 무엇이냐에 따라 분류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왼쪽 외부 조인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외부 조인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완전 외부 조인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294"/>
          <a:stretch/>
        </p:blipFill>
        <p:spPr>
          <a:xfrm>
            <a:off x="785117" y="3113965"/>
            <a:ext cx="8183063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외부 조인 </a:t>
            </a:r>
            <a:r>
              <a:rPr lang="ko-KR" altLang="en-US" dirty="0" smtClean="0"/>
              <a:t>검색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25" y="2258870"/>
            <a:ext cx="7155795" cy="4404243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594977" y="938713"/>
            <a:ext cx="3866619" cy="908955"/>
          </a:xfrm>
          <a:prstGeom prst="wedgeRoundRectCallout">
            <a:avLst>
              <a:gd name="adj1" fmla="val -30737"/>
              <a:gd name="adj2" fmla="val 8630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주문하지 않은 고객도 포함해서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고객이름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주문제품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주문일자를</a:t>
            </a:r>
            <a:r>
              <a:rPr lang="ko-KR" altLang="en-US" sz="1600" dirty="0" smtClean="0">
                <a:solidFill>
                  <a:schemeClr val="tx1"/>
                </a:solidFill>
              </a:rPr>
              <a:t> 검색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13530" y="3481128"/>
            <a:ext cx="2978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B4514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결과 테이블 내 </a:t>
            </a:r>
            <a:r>
              <a:rPr lang="ko-KR" altLang="en-US" sz="1400" dirty="0" err="1">
                <a:solidFill>
                  <a:srgbClr val="B4514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투플의</a:t>
            </a:r>
            <a:r>
              <a:rPr lang="ko-KR" altLang="en-US" sz="1400" dirty="0">
                <a:solidFill>
                  <a:srgbClr val="B4514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순서는 </a:t>
            </a:r>
            <a:endParaRPr lang="en-US" altLang="ko-KR" sz="1400" dirty="0" smtClean="0">
              <a:solidFill>
                <a:srgbClr val="B4514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400" dirty="0" smtClean="0">
                <a:solidFill>
                  <a:srgbClr val="B4514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실습 </a:t>
            </a:r>
            <a:r>
              <a:rPr lang="ko-KR" altLang="en-US" sz="1400" dirty="0">
                <a:solidFill>
                  <a:srgbClr val="B4514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환경에 따라 변경될 수 있음</a:t>
            </a:r>
          </a:p>
        </p:txBody>
      </p:sp>
    </p:spTree>
    <p:extLst>
      <p:ext uri="{BB962C8B-B14F-4D97-AF65-F5344CB8AC3E}">
        <p14:creationId xmlns:p14="http://schemas.microsoft.com/office/powerpoint/2010/main" val="176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외부 조인 </a:t>
            </a:r>
            <a:r>
              <a:rPr lang="ko-KR" altLang="en-US" dirty="0" smtClean="0"/>
              <a:t>검색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" r="-629" b="82628"/>
          <a:stretch/>
        </p:blipFill>
        <p:spPr>
          <a:xfrm>
            <a:off x="908064" y="2438890"/>
            <a:ext cx="8047953" cy="8550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85" y="3912396"/>
            <a:ext cx="8190910" cy="889900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4708231" y="1088740"/>
            <a:ext cx="3881860" cy="908955"/>
          </a:xfrm>
          <a:prstGeom prst="wedgeRoundRectCallout">
            <a:avLst>
              <a:gd name="adj1" fmla="val -30950"/>
              <a:gd name="adj2" fmla="val 8534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 테이블의 모든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검색 대상으로 하기 때문에 결과는 같음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" name="꺾인 연결선 7"/>
          <p:cNvCxnSpPr>
            <a:stCxn id="6" idx="1"/>
            <a:endCxn id="5" idx="1"/>
          </p:cNvCxnSpPr>
          <p:nvPr/>
        </p:nvCxnSpPr>
        <p:spPr>
          <a:xfrm rot="10800000" flipV="1">
            <a:off x="836586" y="2866438"/>
            <a:ext cx="71479" cy="1490908"/>
          </a:xfrm>
          <a:prstGeom prst="bentConnector3">
            <a:avLst>
              <a:gd name="adj1" fmla="val 60588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2825" y="3350282"/>
            <a:ext cx="43633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=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문 안에 또 다른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포함하는 질의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상위 </a:t>
            </a:r>
            <a:r>
              <a:rPr lang="ko-KR" altLang="en-US" dirty="0" err="1"/>
              <a:t>질의문</a:t>
            </a:r>
            <a:r>
              <a:rPr lang="en-US" altLang="ko-KR" dirty="0"/>
              <a:t>(</a:t>
            </a:r>
            <a:r>
              <a:rPr lang="ko-KR" altLang="en-US" dirty="0"/>
              <a:t>주 </a:t>
            </a:r>
            <a:r>
              <a:rPr lang="ko-KR" altLang="en-US" dirty="0" err="1"/>
              <a:t>질의문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다른 </a:t>
            </a:r>
            <a:r>
              <a:rPr lang="en-US" altLang="ko-KR" dirty="0"/>
              <a:t>SELECT </a:t>
            </a:r>
            <a:r>
              <a:rPr lang="ko-KR" altLang="en-US" dirty="0"/>
              <a:t>문을 포함하는 </a:t>
            </a:r>
            <a:r>
              <a:rPr lang="en-US" altLang="ko-KR" dirty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서브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 안에 들어 있는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괄호로 묶어서 작성</a:t>
            </a:r>
            <a:r>
              <a:rPr lang="en-US" altLang="ko-KR" dirty="0" smtClean="0"/>
              <a:t>, ORDER BY </a:t>
            </a:r>
            <a:r>
              <a:rPr lang="ko-KR" altLang="en-US" dirty="0" smtClean="0"/>
              <a:t>절을 사용할 수 없음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단일 행 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행을 결과로 반환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다중 행 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 이상의 행을 결과로 반환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먼저 수행하고</a:t>
            </a:r>
            <a:r>
              <a:rPr lang="en-US" altLang="ko-KR" dirty="0"/>
              <a:t>, </a:t>
            </a:r>
            <a:r>
              <a:rPr lang="ko-KR" altLang="en-US" dirty="0"/>
              <a:t>그 결과를 이용해 상위 </a:t>
            </a:r>
            <a:r>
              <a:rPr lang="ko-KR" altLang="en-US" dirty="0" err="1" smtClean="0"/>
              <a:t>질의문</a:t>
            </a:r>
            <a:r>
              <a:rPr lang="ko-KR" altLang="en-US" dirty="0" smtClean="0"/>
              <a:t> 수행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부속 질의문과 상위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연결하는 연산자 필요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단일 행 부속 </a:t>
            </a:r>
            <a:r>
              <a:rPr lang="ko-KR" altLang="en-US" dirty="0" err="1" smtClean="0"/>
              <a:t>질의문은</a:t>
            </a:r>
            <a:r>
              <a:rPr lang="ko-KR" altLang="en-US" dirty="0" smtClean="0"/>
              <a:t> 비교 연산자</a:t>
            </a:r>
            <a:r>
              <a:rPr lang="en-US" altLang="ko-KR" dirty="0" smtClean="0"/>
              <a:t>(=, &lt;&gt;, &gt;, &gt;=, &lt;, &lt;=) </a:t>
            </a:r>
            <a:r>
              <a:rPr lang="ko-KR" altLang="en-US" dirty="0" smtClean="0"/>
              <a:t> 사용 가능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다중 행 부속 </a:t>
            </a:r>
            <a:r>
              <a:rPr lang="ko-KR" altLang="en-US" dirty="0" err="1" smtClean="0"/>
              <a:t>질의문은</a:t>
            </a:r>
            <a:r>
              <a:rPr lang="ko-KR" altLang="en-US" dirty="0" smtClean="0"/>
              <a:t> 비교 연산자 사용 불가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537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2052367"/>
            <a:ext cx="8279970" cy="4495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109" y="4239407"/>
            <a:ext cx="2718891" cy="1008024"/>
          </a:xfrm>
          <a:prstGeom prst="rect">
            <a:avLst/>
          </a:prstGeom>
        </p:spPr>
      </p:pic>
      <p:sp>
        <p:nvSpPr>
          <p:cNvPr id="16" name="모서리가 둥근 사각형 설명선 15"/>
          <p:cNvSpPr/>
          <p:nvPr/>
        </p:nvSpPr>
        <p:spPr>
          <a:xfrm>
            <a:off x="4079173" y="5638592"/>
            <a:ext cx="4407312" cy="985763"/>
          </a:xfrm>
          <a:prstGeom prst="wedgeRoundRectCallout">
            <a:avLst>
              <a:gd name="adj1" fmla="val -27919"/>
              <a:gd name="adj2" fmla="val -8239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달콤비스킷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</a:rPr>
              <a:t>의 제조업체는 </a:t>
            </a: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한빛제과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</a:rPr>
              <a:t>만 존재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</a:rPr>
              <a:t>→ </a:t>
            </a:r>
            <a:r>
              <a:rPr lang="ko-KR" altLang="en-US" sz="1600" dirty="0" smtClean="0">
                <a:solidFill>
                  <a:srgbClr val="0000FF"/>
                </a:solidFill>
              </a:rPr>
              <a:t>단일 행 부속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질의문</a:t>
            </a:r>
            <a:r>
              <a:rPr lang="ko-KR" altLang="en-US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 smtClean="0">
                <a:solidFill>
                  <a:srgbClr val="FF0000"/>
                </a:solidFill>
              </a:rPr>
              <a:t>=</a:t>
            </a:r>
            <a:r>
              <a:rPr lang="ko-KR" altLang="en-US" sz="1600" dirty="0" smtClean="0">
                <a:solidFill>
                  <a:schemeClr val="tx1"/>
                </a:solidFill>
              </a:rPr>
              <a:t>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6495" y="3563547"/>
            <a:ext cx="6300461" cy="1914254"/>
            <a:chOff x="-36014" y="3473989"/>
            <a:chExt cx="5422011" cy="1914254"/>
          </a:xfrm>
        </p:grpSpPr>
        <p:sp>
          <p:nvSpPr>
            <p:cNvPr id="18" name="오른쪽 화살표 17"/>
            <p:cNvSpPr/>
            <p:nvPr/>
          </p:nvSpPr>
          <p:spPr>
            <a:xfrm>
              <a:off x="4998350" y="3959742"/>
              <a:ext cx="387647" cy="1428501"/>
            </a:xfrm>
            <a:prstGeom prst="rightArrow">
              <a:avLst>
                <a:gd name="adj1" fmla="val 62802"/>
                <a:gd name="adj2" fmla="val 64523"/>
              </a:avLst>
            </a:prstGeom>
            <a:solidFill>
              <a:srgbClr val="66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3527563" y="3812543"/>
              <a:ext cx="0" cy="294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80306" y="3473989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FF0000"/>
                  </a:solidFill>
                </a:rPr>
                <a:t>부속 </a:t>
              </a:r>
              <a:r>
                <a:rPr lang="ko-KR" altLang="en-US" sz="1600" dirty="0" err="1" smtClean="0">
                  <a:solidFill>
                    <a:srgbClr val="FF0000"/>
                  </a:solidFill>
                </a:rPr>
                <a:t>질의문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V="1">
              <a:off x="605347" y="4194069"/>
              <a:ext cx="161912" cy="32321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-36014" y="4530590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FF0000"/>
                  </a:solidFill>
                </a:rPr>
                <a:t>상위 </a:t>
              </a:r>
              <a:r>
                <a:rPr lang="ko-KR" altLang="en-US" sz="1600" dirty="0" err="1" smtClean="0">
                  <a:solidFill>
                    <a:srgbClr val="FF0000"/>
                  </a:solidFill>
                </a:rPr>
                <a:t>질의문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3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2213865"/>
            <a:ext cx="7920880" cy="2684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5" y="3699030"/>
            <a:ext cx="2430270" cy="1038577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5721750" y="3203975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2996825" y="5287908"/>
            <a:ext cx="4887034" cy="994521"/>
          </a:xfrm>
          <a:prstGeom prst="wedgeRoundRectCallout">
            <a:avLst>
              <a:gd name="adj1" fmla="val -23994"/>
              <a:gd name="adj2" fmla="val -11239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최대 적립금은 단일 값이므로 단일 행 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 smtClean="0">
                <a:solidFill>
                  <a:srgbClr val="FF0000"/>
                </a:solidFill>
              </a:rPr>
              <a:t>=</a:t>
            </a:r>
            <a:r>
              <a:rPr lang="ko-KR" altLang="en-US" sz="1600" dirty="0" smtClean="0">
                <a:solidFill>
                  <a:schemeClr val="tx1"/>
                </a:solidFill>
              </a:rPr>
              <a:t>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2258870"/>
            <a:ext cx="8561298" cy="39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0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질의에 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</a:t>
            </a:r>
            <a:r>
              <a:rPr lang="ko-KR" altLang="en-US" dirty="0"/>
              <a:t>테이블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01 SQL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4" y="1673805"/>
            <a:ext cx="8137802" cy="49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5" y="2123855"/>
            <a:ext cx="8055895" cy="3831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3646576"/>
            <a:ext cx="3291481" cy="91290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320779" y="3329160"/>
            <a:ext cx="470430" cy="1420500"/>
          </a:xfrm>
          <a:prstGeom prst="rightArrow">
            <a:avLst>
              <a:gd name="adj1" fmla="val 43783"/>
              <a:gd name="adj2" fmla="val 50043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031940" y="5146475"/>
            <a:ext cx="4477997" cy="1008588"/>
          </a:xfrm>
          <a:prstGeom prst="wedgeRoundRectCallout">
            <a:avLst>
              <a:gd name="adj1" fmla="val -29053"/>
              <a:gd name="adj2" fmla="val -8302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‘banana’ </a:t>
            </a:r>
            <a:r>
              <a:rPr lang="ko-KR" altLang="en-US" sz="1600" dirty="0" smtClean="0">
                <a:solidFill>
                  <a:schemeClr val="tx1"/>
                </a:solidFill>
              </a:rPr>
              <a:t>고객이 주문한 제품은 여러 개이므로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rgbClr val="0000FF"/>
                </a:solidFill>
              </a:rPr>
              <a:t>→ </a:t>
            </a:r>
            <a:r>
              <a:rPr lang="ko-KR" altLang="en-US" sz="1600" dirty="0" smtClean="0">
                <a:solidFill>
                  <a:srgbClr val="0000FF"/>
                </a:solidFill>
              </a:rPr>
              <a:t>다중 행 부속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질의문</a:t>
            </a:r>
            <a:r>
              <a:rPr lang="ko-KR" altLang="en-US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IN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연산자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8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2" y="2168860"/>
            <a:ext cx="7869373" cy="4319704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291011" y="3205847"/>
            <a:ext cx="3466454" cy="1003605"/>
          </a:xfrm>
          <a:prstGeom prst="wedgeRoundRectCallout">
            <a:avLst>
              <a:gd name="adj1" fmla="val -39874"/>
              <a:gd name="adj2" fmla="val 7600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부속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질의문의</a:t>
            </a:r>
            <a:r>
              <a:rPr lang="ko-KR" altLang="en-US" sz="1400" dirty="0" smtClean="0">
                <a:solidFill>
                  <a:schemeClr val="tx1"/>
                </a:solidFill>
              </a:rPr>
              <a:t> 결과 값 중에서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일치하는 것이 없어야 조건이 참이 되는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</a:rPr>
              <a:t>NOT IN </a:t>
            </a:r>
            <a:r>
              <a:rPr lang="ko-KR" altLang="en-US" sz="1400" dirty="0" smtClean="0">
                <a:solidFill>
                  <a:schemeClr val="tx1"/>
                </a:solidFill>
              </a:rPr>
              <a:t>연산자 이용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01970" y="2933945"/>
            <a:ext cx="11251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213865"/>
            <a:ext cx="8100900" cy="378042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157065" y="3602272"/>
            <a:ext cx="2655295" cy="1003605"/>
          </a:xfrm>
          <a:prstGeom prst="wedgeRoundRectCallout">
            <a:avLst>
              <a:gd name="adj1" fmla="val -37996"/>
              <a:gd name="adj2" fmla="val 7020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</a:rPr>
              <a:t>대한식품이</a:t>
            </a:r>
            <a:r>
              <a:rPr lang="ko-KR" altLang="en-US" sz="1400" dirty="0" smtClean="0">
                <a:solidFill>
                  <a:schemeClr val="tx1"/>
                </a:solidFill>
              </a:rPr>
              <a:t> 제조한 제품은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단가가 </a:t>
            </a:r>
            <a:r>
              <a:rPr lang="en-US" altLang="ko-KR" sz="1400" dirty="0" smtClean="0">
                <a:solidFill>
                  <a:schemeClr val="tx1"/>
                </a:solidFill>
              </a:rPr>
              <a:t>4,500</a:t>
            </a:r>
            <a:r>
              <a:rPr lang="ko-KR" altLang="en-US" sz="1400" dirty="0" smtClean="0">
                <a:solidFill>
                  <a:schemeClr val="tx1"/>
                </a:solidFill>
              </a:rPr>
              <a:t>원인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그냥만두와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1,200</a:t>
            </a:r>
            <a:r>
              <a:rPr lang="ko-KR" altLang="en-US" sz="1400" dirty="0" smtClean="0">
                <a:solidFill>
                  <a:schemeClr val="tx1"/>
                </a:solidFill>
              </a:rPr>
              <a:t>원인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얼큰라면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91580" y="2168860"/>
            <a:ext cx="7515835" cy="4230469"/>
            <a:chOff x="926595" y="2258871"/>
            <a:chExt cx="6885765" cy="365186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5" y="2258871"/>
              <a:ext cx="6885765" cy="8154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5" y="3338990"/>
              <a:ext cx="5991225" cy="2571750"/>
            </a:xfrm>
            <a:prstGeom prst="rect">
              <a:avLst/>
            </a:prstGeom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4707015" y="3324954"/>
            <a:ext cx="2970330" cy="816837"/>
          </a:xfrm>
          <a:prstGeom prst="wedgeRoundRectCallout">
            <a:avLst>
              <a:gd name="adj1" fmla="val -37143"/>
              <a:gd name="adj2" fmla="val 82417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2022</a:t>
            </a:r>
            <a:r>
              <a:rPr lang="ko-KR" altLang="en-US" sz="1400" dirty="0" smtClean="0">
                <a:solidFill>
                  <a:schemeClr val="tx1"/>
                </a:solidFill>
              </a:rPr>
              <a:t>년 </a:t>
            </a: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월 </a:t>
            </a:r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r>
              <a:rPr lang="ko-KR" altLang="en-US" sz="1400" dirty="0" smtClean="0">
                <a:solidFill>
                  <a:schemeClr val="tx1"/>
                </a:solidFill>
              </a:rPr>
              <a:t>일 주문내역이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존재하는 고객은 </a:t>
            </a:r>
            <a:r>
              <a:rPr lang="en-US" altLang="ko-KR" sz="1400" dirty="0" smtClean="0">
                <a:solidFill>
                  <a:schemeClr val="tx1"/>
                </a:solidFill>
              </a:rPr>
              <a:t>‘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정소화</a:t>
            </a:r>
            <a:r>
              <a:rPr lang="en-US" altLang="ko-KR" sz="1400" dirty="0" smtClean="0">
                <a:solidFill>
                  <a:schemeClr val="tx1"/>
                </a:solidFill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</a:rPr>
              <a:t> 고객 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8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2033845"/>
            <a:ext cx="7335815" cy="474722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112060" y="2753925"/>
            <a:ext cx="11251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3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질의 내용은 다양하게 표현 가능하므로 사용자가 자유롭게 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2153787"/>
            <a:ext cx="8370930" cy="41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테이블에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직접 삽입 </a:t>
            </a:r>
            <a:endParaRPr lang="en-US" altLang="ko-KR" dirty="0" smtClean="0"/>
          </a:p>
          <a:p>
            <a:pPr lvl="1">
              <a:lnSpc>
                <a:spcPct val="160000"/>
              </a:lnSpc>
            </a:pPr>
            <a:endParaRPr lang="en-US" altLang="ko-KR" dirty="0"/>
          </a:p>
          <a:p>
            <a:pPr lvl="1">
              <a:lnSpc>
                <a:spcPct val="160000"/>
              </a:lnSpc>
            </a:pPr>
            <a:endParaRPr lang="en-US" altLang="ko-KR" dirty="0" smtClean="0"/>
          </a:p>
          <a:p>
            <a:pPr lvl="1">
              <a:lnSpc>
                <a:spcPct val="160000"/>
              </a:lnSpc>
            </a:pPr>
            <a:endParaRPr lang="en-US" altLang="ko-KR" dirty="0" smtClean="0"/>
          </a:p>
          <a:p>
            <a:pPr lvl="2">
              <a:lnSpc>
                <a:spcPct val="160000"/>
              </a:lnSpc>
            </a:pPr>
            <a:r>
              <a:rPr lang="en-US" altLang="ko-KR" dirty="0"/>
              <a:t>INTO </a:t>
            </a:r>
            <a:r>
              <a:rPr lang="ko-KR" altLang="en-US" dirty="0"/>
              <a:t>키워드와 함께 </a:t>
            </a:r>
            <a:r>
              <a:rPr lang="ko-KR" altLang="en-US" dirty="0" err="1"/>
              <a:t>투플을</a:t>
            </a:r>
            <a:r>
              <a:rPr lang="ko-KR" altLang="en-US" dirty="0"/>
              <a:t> 삽입할 테이블의 이름과</a:t>
            </a:r>
            <a:r>
              <a:rPr lang="en-US" altLang="ko-KR" dirty="0"/>
              <a:t> </a:t>
            </a:r>
            <a:r>
              <a:rPr lang="ko-KR" altLang="en-US" dirty="0"/>
              <a:t>속성의 이름을 나열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ko-KR" altLang="en-US" dirty="0"/>
              <a:t>속성 리스트를 생략하면 테이블을 정의할 때 지정한 속성의 순서대로 값이 삽입됨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/>
              <a:t>VALUES </a:t>
            </a:r>
            <a:r>
              <a:rPr lang="ko-KR" altLang="en-US" dirty="0"/>
              <a:t>키워드와 함께 삽입할 속성 값들을 나열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/>
              <a:t>INTO </a:t>
            </a:r>
            <a:r>
              <a:rPr lang="ko-KR" altLang="en-US" dirty="0"/>
              <a:t>절의 속성 이름과 </a:t>
            </a:r>
            <a:r>
              <a:rPr lang="en-US" altLang="ko-KR" dirty="0"/>
              <a:t>VALUES </a:t>
            </a:r>
            <a:r>
              <a:rPr lang="ko-KR" altLang="en-US" dirty="0"/>
              <a:t>절의 </a:t>
            </a:r>
            <a:r>
              <a:rPr lang="ko-KR" altLang="en-US" dirty="0" smtClean="0"/>
              <a:t>값은 </a:t>
            </a:r>
            <a:r>
              <a:rPr lang="ko-KR" altLang="en-US" dirty="0"/>
              <a:t>순서대로 일대일 대응되어야 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3"/>
          <a:stretch/>
        </p:blipFill>
        <p:spPr>
          <a:xfrm>
            <a:off x="1106615" y="2650309"/>
            <a:ext cx="4950550" cy="1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" b="40756"/>
          <a:stretch/>
        </p:blipFill>
        <p:spPr>
          <a:xfrm>
            <a:off x="746575" y="2123855"/>
            <a:ext cx="7335815" cy="3122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t="60487" r="23536"/>
          <a:stretch/>
        </p:blipFill>
        <p:spPr>
          <a:xfrm>
            <a:off x="3761910" y="4779150"/>
            <a:ext cx="4679570" cy="1917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454225"/>
            <a:ext cx="3465033" cy="10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왼쪽 대괄호 9"/>
          <p:cNvSpPr/>
          <p:nvPr/>
        </p:nvSpPr>
        <p:spPr>
          <a:xfrm>
            <a:off x="1061610" y="2618910"/>
            <a:ext cx="315035" cy="2295255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0755" y="3507395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75" y="2393885"/>
            <a:ext cx="6123522" cy="10351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85" y="4329100"/>
            <a:ext cx="633983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1" y="2078850"/>
            <a:ext cx="6015329" cy="4770530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5494603" y="5634245"/>
            <a:ext cx="2722802" cy="581427"/>
          </a:xfrm>
          <a:prstGeom prst="wedgeRoundRectCallout">
            <a:avLst>
              <a:gd name="adj1" fmla="val -49354"/>
              <a:gd name="adj2" fmla="val 12793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직업 속성에 널 값을 삽입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80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heme/theme1.xml><?xml version="1.0" encoding="utf-8"?>
<a:theme xmlns:a="http://schemas.openxmlformats.org/drawingml/2006/main" name="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6256</TotalTime>
  <Words>3795</Words>
  <Application>Microsoft Office PowerPoint</Application>
  <PresentationFormat>화면 슬라이드 쇼(4:3)</PresentationFormat>
  <Paragraphs>738</Paragraphs>
  <Slides>136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136</vt:i4>
      </vt:variant>
    </vt:vector>
  </HeadingPairs>
  <TitlesOfParts>
    <vt:vector size="147" baseType="lpstr">
      <vt:lpstr>HY견고딕</vt:lpstr>
      <vt:lpstr>HY견명조</vt:lpstr>
      <vt:lpstr>HY엽서M</vt:lpstr>
      <vt:lpstr>HY헤드라인M</vt:lpstr>
      <vt:lpstr>맑은 고딕</vt:lpstr>
      <vt:lpstr>Arial</vt:lpstr>
      <vt:lpstr>Times New Roman</vt:lpstr>
      <vt:lpstr>Verdana</vt:lpstr>
      <vt:lpstr>Wingdings</vt:lpstr>
      <vt:lpstr>Wingdings 2</vt:lpstr>
      <vt:lpstr>유닉스</vt:lpstr>
      <vt:lpstr>PowerPoint 프레젠테이션</vt:lpstr>
      <vt:lpstr>PowerPoint 프레젠테이션</vt:lpstr>
      <vt:lpstr>학습목표</vt:lpstr>
      <vt:lpstr>01 SQL의 소개</vt:lpstr>
      <vt:lpstr>01 SQL의 소개</vt:lpstr>
      <vt:lpstr>01 SQL의 소개</vt:lpstr>
      <vt:lpstr>01 SQL의 소개</vt:lpstr>
      <vt:lpstr>01 SQL의 소개</vt:lpstr>
      <vt:lpstr>01 SQL의 소개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05 삽입 SQL</vt:lpstr>
      <vt:lpstr>05 삽입 SQL</vt:lpstr>
      <vt:lpstr>05 삽입 SQL</vt:lpstr>
      <vt:lpstr>05 삽입 SQL</vt:lpstr>
      <vt:lpstr>05 삽입 SQL</vt:lpstr>
      <vt:lpstr>05 삽입 SQL</vt:lpstr>
      <vt:lpstr>05 삽입 SQL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amiga0@gmail.com</cp:lastModifiedBy>
  <cp:revision>645</cp:revision>
  <dcterms:created xsi:type="dcterms:W3CDTF">2012-07-23T02:34:37Z</dcterms:created>
  <dcterms:modified xsi:type="dcterms:W3CDTF">2022-07-07T07:34:11Z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